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Default Extension="jpeg" ContentType="image/jpeg"/>
  <Override PartName="/ppt/theme/theme2.xml" ContentType="application/vnd.openxmlformats-officedocument.theme+xml"/>
  <Override PartName="/ppt/slideLayouts/slideLayout1.xml" ContentType="application/vnd.openxmlformats-officedocument.presentationml.slideLayout+xml"/>
  <Override PartName="/ppt/notesSlides/notesSlide12.xml" ContentType="application/vnd.openxmlformats-officedocument.presentationml.notesSlide+xml"/>
  <Override PartName="/ppt/slides/slide22.xml" ContentType="application/vnd.openxmlformats-officedocument.presentationml.slide+xml"/>
  <Override PartName="/ppt/notesSlides/notesSlide24.xml" ContentType="application/vnd.openxmlformats-officedocument.presentationml.notesSlide+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notesSlides/notesSlide20.xml" ContentType="application/vnd.openxmlformats-officedocument.presentationml.notesSlide+xml"/>
  <Override PartName="/ppt/slides/slide15.xml" ContentType="application/vnd.openxmlformats-officedocument.presentationml.slide+xml"/>
  <Override PartName="/ppt/notesSlides/notesSlide1.xml" ContentType="application/vnd.openxmlformats-officedocument.presentationml.notesSlide+xml"/>
  <Override PartName="/ppt/notesSlides/notesSlide17.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s/slide23.xml" ContentType="application/vnd.openxmlformats-officedocument.presentationml.slide+xml"/>
  <Override PartName="/ppt/notesSlides/notesSlide25.xml" ContentType="application/vnd.openxmlformats-officedocument.presentationml.notesSlide+xml"/>
  <Override PartName="/ppt/notesSlides/notesSlide6.xml" ContentType="application/vnd.openxmlformats-officedocument.presentationml.notesSlide+xml"/>
  <Override PartName="/ppt/notesSlides/notesSlide21.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notesSlides/notesSlide18.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notesSlides/notesSlide26.xml" ContentType="application/vnd.openxmlformats-officedocument.presentationml.notesSlide+xml"/>
  <Override PartName="/ppt/slides/slide20.xml" ContentType="application/vnd.openxmlformats-officedocument.presentationml.slide+xml"/>
  <Override PartName="/ppt/notesSlides/notesSlide7.xml" ContentType="application/vnd.openxmlformats-officedocument.presentationml.notesSlide+xml"/>
  <Override PartName="/ppt/notesSlides/notesSlide22.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notesSlides/notesSlide19.xml" ContentType="application/vnd.openxmlformats-officedocument.presentationml.notes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notesSlides/notesSlide8.xml" ContentType="application/vnd.openxmlformats-officedocument.presentationml.notesSlide+xml"/>
  <Default Extension="wmf" ContentType="image/x-wmf"/>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notesSlides/notesSlide2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28"/>
  </p:notesMasterIdLst>
  <p:handoutMasterIdLst>
    <p:handoutMasterId r:id="rId29"/>
  </p:handoutMasterIdLst>
  <p:sldIdLst>
    <p:sldId id="256" r:id="rId2"/>
    <p:sldId id="266" r:id="rId3"/>
    <p:sldId id="292" r:id="rId4"/>
    <p:sldId id="265" r:id="rId5"/>
    <p:sldId id="290" r:id="rId6"/>
    <p:sldId id="273" r:id="rId7"/>
    <p:sldId id="274" r:id="rId8"/>
    <p:sldId id="257" r:id="rId9"/>
    <p:sldId id="258" r:id="rId10"/>
    <p:sldId id="267" r:id="rId11"/>
    <p:sldId id="285" r:id="rId12"/>
    <p:sldId id="277" r:id="rId13"/>
    <p:sldId id="260" r:id="rId14"/>
    <p:sldId id="281" r:id="rId15"/>
    <p:sldId id="286" r:id="rId16"/>
    <p:sldId id="278" r:id="rId17"/>
    <p:sldId id="289" r:id="rId18"/>
    <p:sldId id="288" r:id="rId19"/>
    <p:sldId id="283" r:id="rId20"/>
    <p:sldId id="279" r:id="rId21"/>
    <p:sldId id="270" r:id="rId22"/>
    <p:sldId id="291" r:id="rId23"/>
    <p:sldId id="275" r:id="rId24"/>
    <p:sldId id="276" r:id="rId25"/>
    <p:sldId id="287" r:id="rId26"/>
    <p:sldId id="269" r:id="rId2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81439" autoAdjust="0"/>
  </p:normalViewPr>
  <p:slideViewPr>
    <p:cSldViewPr>
      <p:cViewPr varScale="1">
        <p:scale>
          <a:sx n="117" d="100"/>
          <a:sy n="117" d="100"/>
        </p:scale>
        <p:origin x="-96" y="-10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notesMaster" Target="notesMasters/notesMaster1.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4983"/>
          </a:xfrm>
          <a:prstGeom prst="rect">
            <a:avLst/>
          </a:prstGeom>
        </p:spPr>
        <p:txBody>
          <a:bodyPr vert="horz" lIns="93569" tIns="46783" rIns="93569" bIns="46783" rtlCol="0"/>
          <a:lstStyle>
            <a:lvl1pPr algn="l">
              <a:defRPr sz="1200"/>
            </a:lvl1pPr>
          </a:lstStyle>
          <a:p>
            <a:endParaRPr lang="en-US"/>
          </a:p>
        </p:txBody>
      </p:sp>
      <p:sp>
        <p:nvSpPr>
          <p:cNvPr id="3" name="Date Placeholder 2"/>
          <p:cNvSpPr>
            <a:spLocks noGrp="1"/>
          </p:cNvSpPr>
          <p:nvPr>
            <p:ph type="dt" sz="quarter" idx="1"/>
          </p:nvPr>
        </p:nvSpPr>
        <p:spPr>
          <a:xfrm>
            <a:off x="3970938" y="1"/>
            <a:ext cx="3037840" cy="464983"/>
          </a:xfrm>
          <a:prstGeom prst="rect">
            <a:avLst/>
          </a:prstGeom>
        </p:spPr>
        <p:txBody>
          <a:bodyPr vert="horz" lIns="93569" tIns="46783" rIns="93569" bIns="46783" rtlCol="0"/>
          <a:lstStyle>
            <a:lvl1pPr algn="r">
              <a:defRPr sz="1200"/>
            </a:lvl1pPr>
          </a:lstStyle>
          <a:p>
            <a:fld id="{89901954-BBDC-4674-9CA0-EB4CA44F691B}" type="datetimeFigureOut">
              <a:rPr lang="en-US" smtClean="0"/>
              <a:pPr/>
              <a:t>7/18/11</a:t>
            </a:fld>
            <a:endParaRPr lang="en-US"/>
          </a:p>
        </p:txBody>
      </p:sp>
      <p:sp>
        <p:nvSpPr>
          <p:cNvPr id="4" name="Footer Placeholder 3"/>
          <p:cNvSpPr>
            <a:spLocks noGrp="1"/>
          </p:cNvSpPr>
          <p:nvPr>
            <p:ph type="ftr" sz="quarter" idx="2"/>
          </p:nvPr>
        </p:nvSpPr>
        <p:spPr>
          <a:xfrm>
            <a:off x="0" y="8829793"/>
            <a:ext cx="3037840" cy="464983"/>
          </a:xfrm>
          <a:prstGeom prst="rect">
            <a:avLst/>
          </a:prstGeom>
        </p:spPr>
        <p:txBody>
          <a:bodyPr vert="horz" lIns="93569" tIns="46783" rIns="93569" bIns="46783"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793"/>
            <a:ext cx="3037840" cy="464983"/>
          </a:xfrm>
          <a:prstGeom prst="rect">
            <a:avLst/>
          </a:prstGeom>
        </p:spPr>
        <p:txBody>
          <a:bodyPr vert="horz" lIns="93569" tIns="46783" rIns="93569" bIns="46783" rtlCol="0" anchor="b"/>
          <a:lstStyle>
            <a:lvl1pPr algn="r">
              <a:defRPr sz="1200"/>
            </a:lvl1pPr>
          </a:lstStyle>
          <a:p>
            <a:fld id="{F0010258-4B55-47AA-85ED-961EDF3642BD}"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898983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569" tIns="46783" rIns="93569" bIns="46783"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569" tIns="46783" rIns="93569" bIns="46783" rtlCol="0"/>
          <a:lstStyle>
            <a:lvl1pPr algn="r">
              <a:defRPr sz="1200"/>
            </a:lvl1pPr>
          </a:lstStyle>
          <a:p>
            <a:fld id="{92C67E65-D70F-40C5-BCF8-25AA2E3FA364}" type="datetimeFigureOut">
              <a:rPr lang="en-US" smtClean="0"/>
              <a:pPr/>
              <a:t>7/18/11</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569" tIns="46783" rIns="93569" bIns="46783" rtlCol="0" anchor="ctr"/>
          <a:lstStyle/>
          <a:p>
            <a:endParaRPr lang="en-US"/>
          </a:p>
        </p:txBody>
      </p:sp>
      <p:sp>
        <p:nvSpPr>
          <p:cNvPr id="5" name="Notes Placeholder 4"/>
          <p:cNvSpPr>
            <a:spLocks noGrp="1"/>
          </p:cNvSpPr>
          <p:nvPr>
            <p:ph type="body" sz="quarter" idx="3"/>
          </p:nvPr>
        </p:nvSpPr>
        <p:spPr>
          <a:xfrm>
            <a:off x="701040" y="4415791"/>
            <a:ext cx="5608320" cy="4183380"/>
          </a:xfrm>
          <a:prstGeom prst="rect">
            <a:avLst/>
          </a:prstGeom>
        </p:spPr>
        <p:txBody>
          <a:bodyPr vert="horz" lIns="93569" tIns="46783" rIns="93569" bIns="4678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6"/>
            <a:ext cx="3037840" cy="464820"/>
          </a:xfrm>
          <a:prstGeom prst="rect">
            <a:avLst/>
          </a:prstGeom>
        </p:spPr>
        <p:txBody>
          <a:bodyPr vert="horz" lIns="93569" tIns="46783" rIns="93569" bIns="46783"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6"/>
            <a:ext cx="3037840" cy="464820"/>
          </a:xfrm>
          <a:prstGeom prst="rect">
            <a:avLst/>
          </a:prstGeom>
        </p:spPr>
        <p:txBody>
          <a:bodyPr vert="horz" lIns="93569" tIns="46783" rIns="93569" bIns="46783" rtlCol="0" anchor="b"/>
          <a:lstStyle>
            <a:lvl1pPr algn="r">
              <a:defRPr sz="1200"/>
            </a:lvl1pPr>
          </a:lstStyle>
          <a:p>
            <a:fld id="{61ED36AB-0D3E-438B-B996-24B4C29AF20D}"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11124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min.</a:t>
            </a:r>
            <a:endParaRPr lang="en-US" dirty="0"/>
          </a:p>
        </p:txBody>
      </p:sp>
      <p:sp>
        <p:nvSpPr>
          <p:cNvPr id="4" name="Slide Number Placeholder 3"/>
          <p:cNvSpPr>
            <a:spLocks noGrp="1"/>
          </p:cNvSpPr>
          <p:nvPr>
            <p:ph type="sldNum" sz="quarter" idx="10"/>
          </p:nvPr>
        </p:nvSpPr>
        <p:spPr/>
        <p:txBody>
          <a:bodyPr/>
          <a:lstStyle/>
          <a:p>
            <a:fld id="{61ED36AB-0D3E-438B-B996-24B4C29AF20D}" type="slidenum">
              <a:rPr lang="en-US" smtClean="0"/>
              <a:pPr/>
              <a:t>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57874522"/>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a:latin typeface="Times New Roman" pitchFamily="18" charset="0"/>
              <a:cs typeface="Times New Roman" pitchFamily="18" charset="0"/>
            </a:endParaRPr>
          </a:p>
        </p:txBody>
      </p:sp>
      <p:sp>
        <p:nvSpPr>
          <p:cNvPr id="194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143CD17-95B5-48F3-AA5E-923DFB6D4CE1}" type="slidenum">
              <a:rPr lang="en-US"/>
              <a:pPr fontAlgn="base">
                <a:spcBef>
                  <a:spcPct val="0"/>
                </a:spcBef>
                <a:spcAft>
                  <a:spcPct val="0"/>
                </a:spcAft>
                <a:defRPr/>
              </a:pPr>
              <a:t>10</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ED36AB-0D3E-438B-B996-24B4C29AF20D}" type="slidenum">
              <a:rPr lang="en-US" smtClean="0"/>
              <a:pPr/>
              <a:t>11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89451873"/>
      </p:ext>
    </p:extLst>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dirty="0" smtClean="0">
              <a:latin typeface="Times New Roman" pitchFamily="18" charset="0"/>
              <a:cs typeface="Times New Roman" pitchFamily="18" charset="0"/>
            </a:endParaRPr>
          </a:p>
        </p:txBody>
      </p:sp>
      <p:sp>
        <p:nvSpPr>
          <p:cNvPr id="2458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CA821EB-8D95-40DA-86A5-AF8AF2A05DCD}" type="slidenum">
              <a:rPr lang="en-US"/>
              <a:pPr fontAlgn="base">
                <a:spcBef>
                  <a:spcPct val="0"/>
                </a:spcBef>
                <a:spcAft>
                  <a:spcPct val="0"/>
                </a:spcAft>
                <a:defRPr/>
              </a:pPr>
              <a:t>12</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ED36AB-0D3E-438B-B996-24B4C29AF20D}" type="slidenum">
              <a:rPr lang="en-US" smtClean="0"/>
              <a:pPr/>
              <a:t>13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16391411"/>
      </p:ext>
    </p:extLst>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ED36AB-0D3E-438B-B996-24B4C29AF20D}" type="slidenum">
              <a:rPr lang="en-US" smtClean="0"/>
              <a:pPr/>
              <a:t>14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70236808"/>
      </p:ext>
    </p:extLst>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ED36AB-0D3E-438B-B996-24B4C29AF20D}" type="slidenum">
              <a:rPr lang="en-US" smtClean="0"/>
              <a:pPr/>
              <a:t>15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65268139"/>
      </p:ext>
    </p:extLst>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solidFill>
                  <a:srgbClr val="C00000"/>
                </a:solidFill>
              </a:rPr>
              <a:t>The personal statement (format)</a:t>
            </a:r>
          </a:p>
          <a:p>
            <a:endParaRPr lang="en-US" dirty="0" smtClean="0">
              <a:solidFill>
                <a:srgbClr val="C00000"/>
              </a:solidFill>
            </a:endParaRPr>
          </a:p>
          <a:p>
            <a:r>
              <a:rPr lang="en-US" b="1" dirty="0" smtClean="0"/>
              <a:t>Introduction </a:t>
            </a:r>
            <a:r>
              <a:rPr lang="en-US" dirty="0" smtClean="0"/>
              <a:t>– has a clear thesis statement</a:t>
            </a:r>
          </a:p>
          <a:p>
            <a:r>
              <a:rPr lang="en-US" b="1" dirty="0" smtClean="0"/>
              <a:t>Body paragraphs </a:t>
            </a:r>
            <a:r>
              <a:rPr lang="en-US" dirty="0" smtClean="0"/>
              <a:t>– describe you and your background i.e. accomplishments, obstacles, etc.</a:t>
            </a:r>
          </a:p>
          <a:p>
            <a:r>
              <a:rPr lang="en-US" b="1" dirty="0" smtClean="0"/>
              <a:t>Conclusion </a:t>
            </a:r>
            <a:r>
              <a:rPr lang="en-US" dirty="0" smtClean="0"/>
              <a:t>– the end</a:t>
            </a:r>
          </a:p>
          <a:p>
            <a:r>
              <a:rPr lang="en-US" b="1" dirty="0" smtClean="0"/>
              <a:t>500 words </a:t>
            </a:r>
            <a:r>
              <a:rPr lang="en-US" dirty="0" smtClean="0"/>
              <a:t>total</a:t>
            </a:r>
          </a:p>
          <a:p>
            <a:r>
              <a:rPr lang="en-US" dirty="0" smtClean="0"/>
              <a:t>Is neat, clean, &amp; organized</a:t>
            </a:r>
          </a:p>
          <a:p>
            <a:endParaRPr lang="en-US" dirty="0" smtClean="0"/>
          </a:p>
          <a:p>
            <a:endParaRPr lang="en-US" dirty="0" smtClean="0"/>
          </a:p>
          <a:p>
            <a:r>
              <a:rPr lang="en-US" dirty="0" smtClean="0"/>
              <a:t>5min.</a:t>
            </a:r>
            <a:endParaRPr lang="en-US" dirty="0"/>
          </a:p>
        </p:txBody>
      </p:sp>
      <p:sp>
        <p:nvSpPr>
          <p:cNvPr id="4" name="Slide Number Placeholder 3"/>
          <p:cNvSpPr>
            <a:spLocks noGrp="1"/>
          </p:cNvSpPr>
          <p:nvPr>
            <p:ph type="sldNum" sz="quarter" idx="10"/>
          </p:nvPr>
        </p:nvSpPr>
        <p:spPr/>
        <p:txBody>
          <a:bodyPr/>
          <a:lstStyle/>
          <a:p>
            <a:fld id="{61ED36AB-0D3E-438B-B996-24B4C29AF20D}" type="slidenum">
              <a:rPr lang="en-US" smtClean="0"/>
              <a:pPr/>
              <a:t>16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69781927"/>
      </p:ext>
    </p:extLst>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 min.</a:t>
            </a:r>
            <a:endParaRPr lang="en-US" dirty="0"/>
          </a:p>
        </p:txBody>
      </p:sp>
      <p:sp>
        <p:nvSpPr>
          <p:cNvPr id="4" name="Slide Number Placeholder 3"/>
          <p:cNvSpPr>
            <a:spLocks noGrp="1"/>
          </p:cNvSpPr>
          <p:nvPr>
            <p:ph type="sldNum" sz="quarter" idx="10"/>
          </p:nvPr>
        </p:nvSpPr>
        <p:spPr/>
        <p:txBody>
          <a:bodyPr/>
          <a:lstStyle/>
          <a:p>
            <a:fld id="{61ED36AB-0D3E-438B-B996-24B4C29AF20D}" type="slidenum">
              <a:rPr lang="en-US" smtClean="0"/>
              <a:pPr/>
              <a:t>17</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01599613"/>
      </p:ext>
    </p:extLst>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 min.</a:t>
            </a:r>
            <a:endParaRPr lang="en-US" dirty="0"/>
          </a:p>
        </p:txBody>
      </p:sp>
      <p:sp>
        <p:nvSpPr>
          <p:cNvPr id="4" name="Slide Number Placeholder 3"/>
          <p:cNvSpPr>
            <a:spLocks noGrp="1"/>
          </p:cNvSpPr>
          <p:nvPr>
            <p:ph type="sldNum" sz="quarter" idx="10"/>
          </p:nvPr>
        </p:nvSpPr>
        <p:spPr/>
        <p:txBody>
          <a:bodyPr/>
          <a:lstStyle/>
          <a:p>
            <a:fld id="{61ED36AB-0D3E-438B-B996-24B4C29AF20D}" type="slidenum">
              <a:rPr lang="en-US" smtClean="0"/>
              <a:pPr/>
              <a:t>18</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006388501"/>
      </p:ext>
    </p:extLst>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ED36AB-0D3E-438B-B996-24B4C29AF20D}" type="slidenum">
              <a:rPr lang="en-US" smtClean="0"/>
              <a:pPr/>
              <a:t>19</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92120636"/>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25603" name="Notes Placeholder 2"/>
          <p:cNvSpPr>
            <a:spLocks noGrp="1"/>
          </p:cNvSpPr>
          <p:nvPr>
            <p:ph type="body" idx="1"/>
          </p:nvPr>
        </p:nvSpPr>
        <p:spPr bwMode="auto">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p>
            <a:r>
              <a:rPr lang="en-US" b="0" dirty="0" smtClean="0">
                <a:latin typeface="Times New Roman" pitchFamily="18" charset="0"/>
                <a:cs typeface="Times New Roman" pitchFamily="18" charset="0"/>
              </a:rPr>
              <a:t>2</a:t>
            </a:r>
            <a:r>
              <a:rPr lang="en-US" b="0" baseline="0" dirty="0" smtClean="0">
                <a:latin typeface="Times New Roman" pitchFamily="18" charset="0"/>
                <a:cs typeface="Times New Roman" pitchFamily="18" charset="0"/>
              </a:rPr>
              <a:t> minutes</a:t>
            </a:r>
          </a:p>
          <a:p>
            <a:endParaRPr lang="en-US" b="0" baseline="0" dirty="0" smtClean="0">
              <a:latin typeface="Times New Roman" pitchFamily="18" charset="0"/>
              <a:cs typeface="Times New Roman" pitchFamily="18" charset="0"/>
            </a:endParaRPr>
          </a:p>
          <a:p>
            <a:r>
              <a:rPr lang="en-US" b="0" baseline="0" dirty="0" smtClean="0">
                <a:latin typeface="Times New Roman" pitchFamily="18" charset="0"/>
                <a:cs typeface="Times New Roman" pitchFamily="18" charset="0"/>
              </a:rPr>
              <a:t>As you look at this picture reflect on the journey you will be taking.  Where do you see your children in the future?  Will they be doctors, lawyers, engineers … or teachers?</a:t>
            </a:r>
            <a:endParaRPr lang="en-US" b="0" dirty="0" smtClean="0">
              <a:latin typeface="Times New Roman" pitchFamily="18" charset="0"/>
              <a:cs typeface="Times New Roman" pitchFamily="18" charset="0"/>
            </a:endParaRPr>
          </a:p>
          <a:p>
            <a:endParaRPr lang="en-US" b="1" dirty="0" smtClean="0">
              <a:latin typeface="Times New Roman" pitchFamily="18" charset="0"/>
              <a:cs typeface="Times New Roman" pitchFamily="18" charset="0"/>
            </a:endParaRPr>
          </a:p>
        </p:txBody>
      </p:sp>
      <p:sp>
        <p:nvSpPr>
          <p:cNvPr id="4" name="Slide Number Placeholder 3"/>
          <p:cNvSpPr>
            <a:spLocks noGrp="1"/>
          </p:cNvSpPr>
          <p:nvPr>
            <p:ph type="sldNum" sz="quarter" idx="5"/>
          </p:nvPr>
        </p:nvSpPr>
        <p:spPr/>
        <p:txBody>
          <a:bodyPr/>
          <a:lstStyle/>
          <a:p>
            <a:pPr>
              <a:defRPr/>
            </a:pPr>
            <a:fld id="{FC91A08B-01D8-44B0-BE92-712733678D7D}" type="slidenum">
              <a:rPr lang="en-US" smtClean="0"/>
              <a:pPr>
                <a:defRPr/>
              </a:pPr>
              <a:t>2</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399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8ADA087-EE12-4EC0-8078-D4B680BC95AF}" type="slidenum">
              <a:rPr lang="en-US" smtClean="0"/>
              <a:pPr fontAlgn="base">
                <a:spcBef>
                  <a:spcPct val="0"/>
                </a:spcBef>
                <a:spcAft>
                  <a:spcPct val="0"/>
                </a:spcAft>
                <a:defRPr/>
              </a:pPr>
              <a:t>20</a:t>
            </a:fld>
            <a:endParaRPr lang="en-US" dirty="0" smtClean="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3" name="Notes Placeholder 2"/>
          <p:cNvSpPr>
            <a:spLocks noGrp="1"/>
          </p:cNvSpPr>
          <p:nvPr>
            <p:ph type="body" idx="1"/>
          </p:nvPr>
        </p:nvSpPr>
        <p:spPr/>
        <p:txBody>
          <a:bodyPr/>
          <a:lstStyle/>
          <a:p>
            <a:pPr>
              <a:defRPr/>
            </a:pPr>
            <a:endParaRPr lang="en-US" dirty="0"/>
          </a:p>
        </p:txBody>
      </p:sp>
      <p:sp>
        <p:nvSpPr>
          <p:cNvPr id="225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0088907-27D5-42B8-ADEC-BF222F8DD30F}" type="slidenum">
              <a:rPr lang="en-US"/>
              <a:pPr fontAlgn="base">
                <a:spcBef>
                  <a:spcPct val="0"/>
                </a:spcBef>
                <a:spcAft>
                  <a:spcPct val="0"/>
                </a:spcAft>
                <a:defRPr/>
              </a:pPr>
              <a:t>21</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ED36AB-0D3E-438B-B996-24B4C29AF20D}" type="slidenum">
              <a:rPr lang="en-US" smtClean="0"/>
              <a:pPr/>
              <a:t>22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53568747"/>
      </p:ext>
    </p:extLst>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ED36AB-0D3E-438B-B996-24B4C29AF20D}" type="slidenum">
              <a:rPr lang="en-US" smtClean="0"/>
              <a:pPr/>
              <a:t>23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75499756"/>
      </p:ext>
    </p:extLst>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41987" name="Notes Placeholder 2"/>
          <p:cNvSpPr>
            <a:spLocks noGrp="1"/>
          </p:cNvSpPr>
          <p:nvPr>
            <p:ph type="body" idx="1"/>
          </p:nvPr>
        </p:nvSpPr>
        <p:spPr bwMode="auto">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4301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87E5419-48AD-4A7B-ABF5-AF68DCD0A42B}" type="slidenum">
              <a:rPr lang="en-US" smtClean="0"/>
              <a:pPr fontAlgn="base">
                <a:spcBef>
                  <a:spcPct val="0"/>
                </a:spcBef>
                <a:spcAft>
                  <a:spcPct val="0"/>
                </a:spcAft>
                <a:defRPr/>
              </a:pPr>
              <a:t>24</a:t>
            </a:fld>
            <a:endParaRPr lang="en-US" dirty="0" smtClean="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ED36AB-0D3E-438B-B996-24B4C29AF20D}" type="slidenum">
              <a:rPr lang="en-US" smtClean="0"/>
              <a:pPr/>
              <a:t>25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69592652"/>
      </p:ext>
    </p:extLst>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44035" name="Notes Placeholder 2"/>
          <p:cNvSpPr>
            <a:spLocks noGrp="1"/>
          </p:cNvSpPr>
          <p:nvPr>
            <p:ph type="body" idx="1"/>
          </p:nvPr>
        </p:nvSpPr>
        <p:spPr bwMode="auto">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p>
        </p:txBody>
      </p:sp>
      <p:sp>
        <p:nvSpPr>
          <p:cNvPr id="4" name="Slide Number Placeholder 3"/>
          <p:cNvSpPr>
            <a:spLocks noGrp="1"/>
          </p:cNvSpPr>
          <p:nvPr>
            <p:ph type="sldNum" sz="quarter" idx="5"/>
          </p:nvPr>
        </p:nvSpPr>
        <p:spPr/>
        <p:txBody>
          <a:bodyPr/>
          <a:lstStyle/>
          <a:p>
            <a:pPr>
              <a:defRPr/>
            </a:pPr>
            <a:fld id="{B35162F3-402D-4B8A-97F9-DB863C463CD7}" type="slidenum">
              <a:rPr lang="en-US" smtClean="0"/>
              <a:pPr>
                <a:defRPr/>
              </a:pPr>
              <a:t>26</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 min.</a:t>
            </a:r>
          </a:p>
          <a:p>
            <a:endParaRPr lang="en-US" dirty="0" smtClean="0"/>
          </a:p>
          <a:p>
            <a:r>
              <a:rPr lang="en-US" dirty="0" smtClean="0"/>
              <a:t>Before</a:t>
            </a:r>
            <a:r>
              <a:rPr lang="en-US" baseline="0" dirty="0" smtClean="0"/>
              <a:t> we begin on our journey,  it is important to establish some classroom standards to ensure everyone captures the information during today’s lesson.  </a:t>
            </a:r>
            <a:endParaRPr lang="en-US" dirty="0"/>
          </a:p>
        </p:txBody>
      </p:sp>
      <p:sp>
        <p:nvSpPr>
          <p:cNvPr id="4" name="Slide Number Placeholder 3"/>
          <p:cNvSpPr>
            <a:spLocks noGrp="1"/>
          </p:cNvSpPr>
          <p:nvPr>
            <p:ph type="sldNum" sz="quarter" idx="10"/>
          </p:nvPr>
        </p:nvSpPr>
        <p:spPr/>
        <p:txBody>
          <a:bodyPr/>
          <a:lstStyle/>
          <a:p>
            <a:fld id="{61ED36AB-0D3E-438B-B996-24B4C29AF20D}" type="slidenum">
              <a:rPr lang="en-US" smtClean="0"/>
              <a:pPr/>
              <a:t>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78525321"/>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sp>
      <p:sp>
        <p:nvSpPr>
          <p:cNvPr id="3" name="Notes Placeholder 2"/>
          <p:cNvSpPr>
            <a:spLocks noGrp="1"/>
          </p:cNvSpPr>
          <p:nvPr>
            <p:ph type="body" idx="1"/>
          </p:nvPr>
        </p:nvSpPr>
        <p:spPr/>
        <p:txBody>
          <a:bodyPr/>
          <a:lstStyle/>
          <a:p>
            <a:pPr>
              <a:defRPr/>
            </a:pPr>
            <a:r>
              <a:rPr lang="en-US" dirty="0" smtClean="0">
                <a:latin typeface="Times New Roman" pitchFamily="18" charset="0"/>
                <a:cs typeface="Times New Roman" pitchFamily="18" charset="0"/>
              </a:rPr>
              <a:t>1</a:t>
            </a:r>
            <a:r>
              <a:rPr lang="en-US" baseline="0" dirty="0" smtClean="0">
                <a:latin typeface="Times New Roman" pitchFamily="18" charset="0"/>
                <a:cs typeface="Times New Roman" pitchFamily="18" charset="0"/>
              </a:rPr>
              <a:t> min. </a:t>
            </a:r>
            <a:endParaRPr lang="en-US" dirty="0">
              <a:latin typeface="Times New Roman" pitchFamily="18" charset="0"/>
              <a:cs typeface="Times New Roman" pitchFamily="18" charset="0"/>
            </a:endParaRPr>
          </a:p>
          <a:p>
            <a:pPr>
              <a:defRPr/>
            </a:pPr>
            <a:endParaRPr lang="en-US" dirty="0"/>
          </a:p>
        </p:txBody>
      </p:sp>
      <p:sp>
        <p:nvSpPr>
          <p:cNvPr id="2253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0088907-27D5-42B8-ADEC-BF222F8DD30F}" type="slidenum">
              <a:rPr lang="en-US"/>
              <a:pPr fontAlgn="base">
                <a:spcBef>
                  <a:spcPct val="0"/>
                </a:spcBef>
                <a:spcAft>
                  <a:spcPct val="0"/>
                </a:spcAft>
                <a:defRPr/>
              </a:pPr>
              <a:t>4</a:t>
            </a:fld>
            <a:endParaRPr lang="en-US" dirty="0"/>
          </a:p>
        </p:txBody>
      </p:sp>
      <p:sp>
        <p:nvSpPr>
          <p:cNvPr id="2" name="Date Placeholder 1"/>
          <p:cNvSpPr>
            <a:spLocks noGrp="1"/>
          </p:cNvSpPr>
          <p:nvPr>
            <p:ph type="dt" idx="10"/>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ED36AB-0D3E-438B-B996-24B4C29AF20D}" type="slidenum">
              <a:rPr lang="en-US" smtClean="0"/>
              <a:pPr/>
              <a:t>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84639565"/>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ED36AB-0D3E-438B-B996-24B4C29AF20D}" type="slidenum">
              <a:rPr lang="en-US" smtClean="0"/>
              <a:pPr/>
              <a:t>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36663278"/>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ED36AB-0D3E-438B-B996-24B4C29AF20D}" type="slidenum">
              <a:rPr lang="en-US" smtClean="0"/>
              <a:pPr/>
              <a:t>7</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33389807"/>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ED36AB-0D3E-438B-B996-24B4C29AF20D}" type="slidenum">
              <a:rPr lang="en-US" smtClean="0"/>
              <a:pPr/>
              <a:t>8</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78978881"/>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1ED36AB-0D3E-438B-B996-24B4C29AF20D}" type="slidenum">
              <a:rPr lang="en-US" smtClean="0"/>
              <a:pPr/>
              <a:t>9</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8638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6A99D6-38B9-4961-BD5E-5089C96526F6}" type="datetimeFigureOut">
              <a:rPr lang="en-US" smtClean="0"/>
              <a:pPr/>
              <a:t>7/18/11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8BC849-D8C2-496A-8E8A-F513AEF9039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03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6A99D6-38B9-4961-BD5E-5089C96526F6}" type="datetimeFigureOut">
              <a:rPr lang="en-US" smtClean="0"/>
              <a:pPr/>
              <a:t>7/18/11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8BC849-D8C2-496A-8E8A-F513AEF9039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92097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6A99D6-38B9-4961-BD5E-5089C96526F6}" type="datetimeFigureOut">
              <a:rPr lang="en-US" smtClean="0"/>
              <a:pPr/>
              <a:t>7/18/11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8BC849-D8C2-496A-8E8A-F513AEF9039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78309140"/>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6A99D6-38B9-4961-BD5E-5089C96526F6}" type="datetimeFigureOut">
              <a:rPr lang="en-US" smtClean="0"/>
              <a:pPr/>
              <a:t>7/18/11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8BC849-D8C2-496A-8E8A-F513AEF9039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53117875"/>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6A99D6-38B9-4961-BD5E-5089C96526F6}" type="datetimeFigureOut">
              <a:rPr lang="en-US" smtClean="0"/>
              <a:pPr/>
              <a:t>7/18/11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8BC849-D8C2-496A-8E8A-F513AEF9039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2276769"/>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6A99D6-38B9-4961-BD5E-5089C96526F6}" type="datetimeFigureOut">
              <a:rPr lang="en-US" smtClean="0"/>
              <a:pPr/>
              <a:t>7/18/11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8BC849-D8C2-496A-8E8A-F513AEF9039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70056035"/>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6A99D6-38B9-4961-BD5E-5089C96526F6}" type="datetimeFigureOut">
              <a:rPr lang="en-US" smtClean="0"/>
              <a:pPr/>
              <a:t>7/18/11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8BC849-D8C2-496A-8E8A-F513AEF9039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83895440"/>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6A99D6-38B9-4961-BD5E-5089C96526F6}" type="datetimeFigureOut">
              <a:rPr lang="en-US" smtClean="0"/>
              <a:pPr/>
              <a:t>7/18/11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8BC849-D8C2-496A-8E8A-F513AEF9039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29885376"/>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6A99D6-38B9-4961-BD5E-5089C96526F6}" type="datetimeFigureOut">
              <a:rPr lang="en-US" smtClean="0"/>
              <a:pPr/>
              <a:t>7/18/11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8BC849-D8C2-496A-8E8A-F513AEF9039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50504906"/>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6A99D6-38B9-4961-BD5E-5089C96526F6}" type="datetimeFigureOut">
              <a:rPr lang="en-US" smtClean="0"/>
              <a:pPr/>
              <a:t>7/18/11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8BC849-D8C2-496A-8E8A-F513AEF9039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8347696"/>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6A99D6-38B9-4961-BD5E-5089C96526F6}" type="datetimeFigureOut">
              <a:rPr lang="en-US" smtClean="0"/>
              <a:pPr/>
              <a:t>7/18/11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8BC849-D8C2-496A-8E8A-F513AEF9039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5903348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6A99D6-38B9-4961-BD5E-5089C96526F6}" type="datetimeFigureOut">
              <a:rPr lang="en-US" smtClean="0"/>
              <a:pPr/>
              <a:t>7/18/11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8BC849-D8C2-496A-8E8A-F513AEF90398}"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503935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onnect.nwp.org/sjvwp" TargetMode="External"/><Relationship Id="rId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hyperlink" Target="http://connect.nwp.org/sjvwp" TargetMode="External"/><Relationship Id="rId5" Type="http://schemas.openxmlformats.org/officeDocument/2006/relationships/image" Target="../media/image1.png"/><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hyperlink" Target="http://connect.nwp.org/sjvwp" TargetMode="External"/><Relationship Id="rId5"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hyperlink" Target="http://connect.nwp.org/sjvwp" TargetMode="External"/><Relationship Id="rId4" Type="http://schemas.openxmlformats.org/officeDocument/2006/relationships/image" Target="../media/image1.png"/><Relationship Id="rId5" Type="http://schemas.openxmlformats.org/officeDocument/2006/relationships/image" Target="../media/image8.jpeg"/><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hyperlink" Target="http://connect.nwp.org/sjvwp" TargetMode="External"/><Relationship Id="rId4"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hyperlink" Target="http://connect.nwp.org/sjvwp" TargetMode="External"/><Relationship Id="rId4"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hyperlink" Target="http://connect.nwp.org/sjvwp" TargetMode="External"/><Relationship Id="rId4" Type="http://schemas.openxmlformats.org/officeDocument/2006/relationships/image" Target="../media/image1.png"/><Relationship Id="rId5" Type="http://schemas.openxmlformats.org/officeDocument/2006/relationships/image" Target="../media/image9.jpeg"/><Relationship Id="rId6"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hyperlink" Target="http://connect.nwp.org/sjvwp" TargetMode="External"/><Relationship Id="rId4"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hyperlink" Target="http://connect.nwp.org/sjvwp" TargetMode="External"/><Relationship Id="rId4"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hyperlink" Target="http://connect.nwp.org/sjvwp" TargetMode="External"/><Relationship Id="rId4" Type="http://schemas.openxmlformats.org/officeDocument/2006/relationships/image" Target="../media/image1.png"/><Relationship Id="rId5" Type="http://schemas.openxmlformats.org/officeDocument/2006/relationships/image" Target="../media/image11.jpe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hyperlink" Target="http://connect.nwp.org/sjvwp" TargetMode="External"/><Relationship Id="rId4" Type="http://schemas.openxmlformats.org/officeDocument/2006/relationships/image" Target="../media/image1.png"/><Relationship Id="rId5" Type="http://schemas.openxmlformats.org/officeDocument/2006/relationships/image" Target="../media/image12.jpe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hyperlink" Target="http://connect.nwp.org/sjvwp" TargetMode="External"/><Relationship Id="rId5" Type="http://schemas.openxmlformats.org/officeDocument/2006/relationships/image" Target="../media/image1.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hyperlink" Target="http://connect.nwp.org/sjvwp" TargetMode="External"/><Relationship Id="rId5" Type="http://schemas.openxmlformats.org/officeDocument/2006/relationships/image" Target="../media/image1.png"/><Relationship Id="rId6" Type="http://schemas.openxmlformats.org/officeDocument/2006/relationships/image" Target="../media/image8.jpeg"/><Relationship Id="rId1" Type="http://schemas.openxmlformats.org/officeDocument/2006/relationships/slideLayout" Target="../slideLayouts/slideLayout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hyperlink" Target="http://connect.nwp.org/sjvwp" TargetMode="External"/><Relationship Id="rId5" Type="http://schemas.openxmlformats.org/officeDocument/2006/relationships/image" Target="../media/image1.png"/><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hyperlink" Target="http://connect.nwp.org/sjvwp" TargetMode="External"/><Relationship Id="rId4"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hyperlink" Target="http://owl.english.purdue.edu/owl/resource/642/01" TargetMode="External"/><Relationship Id="rId4" Type="http://schemas.openxmlformats.org/officeDocument/2006/relationships/hyperlink" Target="http://admissions.ucdavis.edu/admissions/personal_statement.cfm" TargetMode="External"/><Relationship Id="rId5" Type="http://schemas.openxmlformats.org/officeDocument/2006/relationships/hyperlink" Target="http://www.admissions.ucla/prospect/perstmt.htm" TargetMode="External"/><Relationship Id="rId6" Type="http://schemas.openxmlformats.org/officeDocument/2006/relationships/hyperlink" Target="http://connect.nwp.org/sjvwp" TargetMode="External"/><Relationship Id="rId7"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hyperlink" Target="http://connect.nwp.org/sjvwp" TargetMode="External"/><Relationship Id="rId5" Type="http://schemas.openxmlformats.org/officeDocument/2006/relationships/image" Target="../media/image1.png"/><Relationship Id="rId1" Type="http://schemas.openxmlformats.org/officeDocument/2006/relationships/slideLayout" Target="../slideLayouts/slideLayout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3" Type="http://schemas.openxmlformats.org/officeDocument/2006/relationships/hyperlink" Target="http://connect.nwp.org/sjvwp" TargetMode="External"/><Relationship Id="rId4"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hyperlink" Target="http://connect.nwp.org/sjvwp" TargetMode="External"/><Relationship Id="rId4" Type="http://schemas.openxmlformats.org/officeDocument/2006/relationships/image" Target="../media/image1.png"/><Relationship Id="rId1" Type="http://schemas.openxmlformats.org/officeDocument/2006/relationships/slideLayout" Target="../slideLayouts/slideLayout6.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3" Type="http://schemas.openxmlformats.org/officeDocument/2006/relationships/hyperlink" Target="http://connect.nwp.org/sjvwp" TargetMode="External"/><Relationship Id="rId4" Type="http://schemas.openxmlformats.org/officeDocument/2006/relationships/image" Target="../media/image1.png"/><Relationship Id="rId5"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hyperlink" Target="http://connect.nwp.org/sjvwp" TargetMode="External"/><Relationship Id="rId5" Type="http://schemas.openxmlformats.org/officeDocument/2006/relationships/image" Target="../media/image1.png"/><Relationship Id="rId1" Type="http://schemas.openxmlformats.org/officeDocument/2006/relationships/slideLayout" Target="../slideLayouts/slideLayout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hyperlink" Target="http://connect.nwp.org/sjvwp" TargetMode="External"/><Relationship Id="rId4" Type="http://schemas.openxmlformats.org/officeDocument/2006/relationships/image" Target="../media/image1.png"/><Relationship Id="rId5"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6.wmf"/><Relationship Id="rId4" Type="http://schemas.openxmlformats.org/officeDocument/2006/relationships/hyperlink" Target="http://connect.nwp.org/sjvwp" TargetMode="External"/><Relationship Id="rId5"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6.wmf"/><Relationship Id="rId4" Type="http://schemas.openxmlformats.org/officeDocument/2006/relationships/hyperlink" Target="http://connect.nwp.org/sjvwp" TargetMode="External"/><Relationship Id="rId5"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hyperlink" Target="http://youtu.be/iB4O2UXdLo0" TargetMode="External"/><Relationship Id="rId4" Type="http://schemas.openxmlformats.org/officeDocument/2006/relationships/hyperlink" Target="http://connect.nwp.org/sjvwp" TargetMode="External"/><Relationship Id="rId5"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hyperlink" Target="http://connect.nwp.org/sjvwp" TargetMode="External"/><Relationship Id="rId5"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3352800"/>
            <a:ext cx="6400800" cy="2286000"/>
          </a:xfrm>
        </p:spPr>
        <p:txBody>
          <a:bodyPr>
            <a:normAutofit lnSpcReduction="10000"/>
          </a:bodyPr>
          <a:lstStyle/>
          <a:p>
            <a:r>
              <a:rPr lang="en-US" dirty="0" smtClean="0"/>
              <a:t>Summer 2011</a:t>
            </a:r>
          </a:p>
          <a:p>
            <a:r>
              <a:rPr lang="en-US" dirty="0" smtClean="0"/>
              <a:t>CSU Fresno</a:t>
            </a:r>
          </a:p>
          <a:p>
            <a:r>
              <a:rPr lang="en-US" dirty="0" smtClean="0"/>
              <a:t>Writing a Personal Statement</a:t>
            </a:r>
          </a:p>
          <a:p>
            <a:r>
              <a:rPr lang="en-US" dirty="0" smtClean="0"/>
              <a:t>by Lupita Fuentes</a:t>
            </a:r>
          </a:p>
        </p:txBody>
      </p:sp>
      <p:pic>
        <p:nvPicPr>
          <p:cNvPr id="6"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667000" y="745588"/>
            <a:ext cx="3634154" cy="23622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202842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Autofit/>
          </a:bodyPr>
          <a:lstStyle/>
          <a:p>
            <a:pPr algn="l" fontAlgn="auto">
              <a:spcAft>
                <a:spcPts val="0"/>
              </a:spcAft>
              <a:defRPr/>
            </a:pPr>
            <a:r>
              <a:rPr lang="en-US" dirty="0" smtClean="0">
                <a:effectLst>
                  <a:outerShdw blurRad="50800" dist="38100" dir="2700000">
                    <a:srgbClr val="000000">
                      <a:alpha val="43000"/>
                    </a:srgbClr>
                  </a:outerShdw>
                </a:effectLst>
              </a:rPr>
              <a:t>             </a:t>
            </a:r>
            <a:endParaRPr lang="en-US" sz="4600" dirty="0">
              <a:solidFill>
                <a:schemeClr val="accent2"/>
              </a:solidFill>
              <a:effectLst>
                <a:outerShdw blurRad="50800" dist="38100" dir="2700000">
                  <a:srgbClr val="000000">
                    <a:alpha val="43000"/>
                  </a:srgbClr>
                </a:outerShdw>
              </a:effectLst>
              <a:latin typeface="Times New Roman" pitchFamily="18" charset="0"/>
              <a:cs typeface="Times New Roman" pitchFamily="18" charset="0"/>
            </a:endParaRPr>
          </a:p>
        </p:txBody>
      </p:sp>
      <p:pic>
        <p:nvPicPr>
          <p:cNvPr id="10243" name="Picture 2" descr="r_181.jpg"/>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257198" y="62912"/>
            <a:ext cx="1684338" cy="168433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4" name="TextBox 3"/>
          <p:cNvSpPr txBox="1">
            <a:spLocks noChangeArrowheads="1"/>
          </p:cNvSpPr>
          <p:nvPr/>
        </p:nvSpPr>
        <p:spPr bwMode="auto">
          <a:xfrm>
            <a:off x="233954" y="1143000"/>
            <a:ext cx="8686800" cy="5139869"/>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defRPr>
            </a:lvl9pPr>
          </a:lstStyle>
          <a:p>
            <a:pPr marL="457200" indent="-457200">
              <a:buFont typeface="Arial" pitchFamily="34" charset="0"/>
              <a:buChar char="•"/>
            </a:pPr>
            <a:endParaRPr lang="en-US" sz="3200" dirty="0" smtClean="0"/>
          </a:p>
          <a:p>
            <a:pPr marL="457200" indent="-457200">
              <a:buFont typeface="Arial" pitchFamily="34" charset="0"/>
              <a:buChar char="•"/>
            </a:pPr>
            <a:r>
              <a:rPr lang="en-US" sz="3200" dirty="0" smtClean="0">
                <a:latin typeface="+mn-lt"/>
              </a:rPr>
              <a:t>Recall a memory or a special photo that tells where </a:t>
            </a:r>
            <a:r>
              <a:rPr lang="en-US" sz="3200" dirty="0">
                <a:latin typeface="+mn-lt"/>
              </a:rPr>
              <a:t>you </a:t>
            </a:r>
            <a:r>
              <a:rPr lang="en-US" sz="3200" dirty="0" smtClean="0">
                <a:latin typeface="+mn-lt"/>
              </a:rPr>
              <a:t>came </a:t>
            </a:r>
            <a:r>
              <a:rPr lang="en-US" sz="3200" dirty="0">
                <a:latin typeface="+mn-lt"/>
              </a:rPr>
              <a:t>from and describe it or create a photo of where you see yourself in the future</a:t>
            </a:r>
            <a:r>
              <a:rPr lang="en-US" sz="3200" dirty="0" smtClean="0">
                <a:latin typeface="+mn-lt"/>
              </a:rPr>
              <a:t>.</a:t>
            </a:r>
          </a:p>
          <a:p>
            <a:endParaRPr lang="en-US" sz="3200" dirty="0">
              <a:latin typeface="+mn-lt"/>
            </a:endParaRPr>
          </a:p>
          <a:p>
            <a:pPr marL="457200" indent="-457200">
              <a:buFont typeface="Arial" pitchFamily="34" charset="0"/>
              <a:buChar char="•"/>
            </a:pPr>
            <a:r>
              <a:rPr lang="en-US" sz="3200" dirty="0" smtClean="0">
                <a:latin typeface="+mn-lt"/>
              </a:rPr>
              <a:t>List </a:t>
            </a:r>
            <a:r>
              <a:rPr lang="en-US" sz="3200" dirty="0">
                <a:latin typeface="+mn-lt"/>
              </a:rPr>
              <a:t>personal, work and people values to help you choose a career field. </a:t>
            </a:r>
            <a:r>
              <a:rPr lang="en-US" sz="3200" dirty="0"/>
              <a:t>What do you value? </a:t>
            </a:r>
            <a:r>
              <a:rPr lang="en-US" sz="3200" dirty="0" smtClean="0">
                <a:latin typeface="+mn-lt"/>
              </a:rPr>
              <a:t>What </a:t>
            </a:r>
            <a:r>
              <a:rPr lang="en-US" sz="3200" dirty="0">
                <a:latin typeface="+mn-lt"/>
              </a:rPr>
              <a:t>is important to you? How do you feel about people, places or various activities</a:t>
            </a:r>
            <a:r>
              <a:rPr lang="en-US" sz="3200" dirty="0" smtClean="0">
                <a:latin typeface="+mn-lt"/>
              </a:rPr>
              <a:t>? </a:t>
            </a:r>
            <a:endParaRPr lang="en-US" sz="3200" dirty="0">
              <a:latin typeface="+mn-lt"/>
            </a:endParaRPr>
          </a:p>
          <a:p>
            <a:pPr algn="ctr" eaLnBrk="1" hangingPunct="1"/>
            <a:endParaRPr lang="en-US" sz="4000" i="1" dirty="0">
              <a:solidFill>
                <a:srgbClr val="404040"/>
              </a:solidFill>
              <a:latin typeface="Times New Roman" pitchFamily="18" charset="0"/>
              <a:cs typeface="Times New Roman" pitchFamily="18" charset="0"/>
            </a:endParaRPr>
          </a:p>
        </p:txBody>
      </p:sp>
      <p:sp>
        <p:nvSpPr>
          <p:cNvPr id="5" name="Rectangle 4"/>
          <p:cNvSpPr/>
          <p:nvPr/>
        </p:nvSpPr>
        <p:spPr>
          <a:xfrm>
            <a:off x="2895600" y="520361"/>
            <a:ext cx="2718052" cy="769441"/>
          </a:xfrm>
          <a:prstGeom prst="rect">
            <a:avLst/>
          </a:prstGeom>
        </p:spPr>
        <p:txBody>
          <a:bodyPr wrap="none">
            <a:spAutoFit/>
          </a:bodyPr>
          <a:lstStyle/>
          <a:p>
            <a:r>
              <a:rPr lang="en-US" sz="4400" dirty="0">
                <a:solidFill>
                  <a:srgbClr val="C00000"/>
                </a:solidFill>
              </a:rPr>
              <a:t>Brainstorm</a:t>
            </a:r>
            <a:endParaRPr lang="en-US" sz="4400" dirty="0"/>
          </a:p>
        </p:txBody>
      </p:sp>
      <p:pic>
        <p:nvPicPr>
          <p:cNvPr id="6" name="Picture 2" descr="Home">
            <a:hlinkClick r:id="rId4" tooltip="Home"/>
          </p:cNvPr>
          <p:cNvPicPr>
            <a:picLocks noChangeAspect="1" noChangeArrowheads="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6008712"/>
            <a:ext cx="1524000" cy="762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84660172"/>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ou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solidFill>
                <a:latin typeface="+mn-lt"/>
              </a:rPr>
              <a:t>Questions to ask yourself </a:t>
            </a:r>
            <a:br>
              <a:rPr lang="en-US" dirty="0" smtClean="0">
                <a:solidFill>
                  <a:schemeClr val="accent2"/>
                </a:solidFill>
                <a:latin typeface="+mn-lt"/>
              </a:rPr>
            </a:br>
            <a:r>
              <a:rPr lang="en-US" dirty="0" smtClean="0">
                <a:solidFill>
                  <a:schemeClr val="accent2"/>
                </a:solidFill>
                <a:latin typeface="+mn-lt"/>
              </a:rPr>
              <a:t>before you write</a:t>
            </a:r>
            <a:endParaRPr lang="en-US" dirty="0">
              <a:solidFill>
                <a:schemeClr val="accent2"/>
              </a:solidFill>
              <a:latin typeface="+mn-lt"/>
            </a:endParaRPr>
          </a:p>
        </p:txBody>
      </p:sp>
      <p:sp>
        <p:nvSpPr>
          <p:cNvPr id="3" name="Content Placeholder 2"/>
          <p:cNvSpPr>
            <a:spLocks noGrp="1"/>
          </p:cNvSpPr>
          <p:nvPr>
            <p:ph idx="1"/>
          </p:nvPr>
        </p:nvSpPr>
        <p:spPr>
          <a:xfrm>
            <a:off x="457200" y="1600200"/>
            <a:ext cx="8229600" cy="4953000"/>
          </a:xfrm>
        </p:spPr>
        <p:txBody>
          <a:bodyPr/>
          <a:lstStyle/>
          <a:p>
            <a:r>
              <a:rPr lang="en-US" dirty="0" smtClean="0"/>
              <a:t>What’s special and unique about your life story?</a:t>
            </a:r>
          </a:p>
          <a:p>
            <a:r>
              <a:rPr lang="en-US" dirty="0" smtClean="0"/>
              <a:t>What are your career goals?</a:t>
            </a:r>
          </a:p>
          <a:p>
            <a:r>
              <a:rPr lang="en-US" dirty="0" smtClean="0"/>
              <a:t>When did you become interested in this field?</a:t>
            </a:r>
          </a:p>
          <a:p>
            <a:r>
              <a:rPr lang="en-US" dirty="0" smtClean="0"/>
              <a:t>Who has influenced you and why?</a:t>
            </a:r>
          </a:p>
          <a:p>
            <a:r>
              <a:rPr lang="en-US" dirty="0" smtClean="0"/>
              <a:t>Describe any unusual circumstances, challenges or hardships you have faced &amp; how you overcame them.</a:t>
            </a:r>
          </a:p>
          <a:p>
            <a:endParaRPr lang="en-US" dirty="0"/>
          </a:p>
        </p:txBody>
      </p:sp>
      <p:pic>
        <p:nvPicPr>
          <p:cNvPr id="4" name="Picture 2" descr="r_181.jpg"/>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620000" y="62912"/>
            <a:ext cx="1321536" cy="1321536"/>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5" name="Picture 2" descr="Home">
            <a:hlinkClick r:id="rId4" tooltip="Home"/>
          </p:cNvPr>
          <p:cNvPicPr>
            <a:picLocks noChangeAspect="1" noChangeArrowheads="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6008712"/>
            <a:ext cx="1524000" cy="762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219519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chor="ctr">
            <a:noAutofit/>
          </a:bodyPr>
          <a:lstStyle/>
          <a:p>
            <a:pPr fontAlgn="auto">
              <a:spcAft>
                <a:spcPts val="0"/>
              </a:spcAft>
              <a:defRPr/>
            </a:pPr>
            <a:r>
              <a:rPr lang="en-US" dirty="0" smtClean="0">
                <a:solidFill>
                  <a:schemeClr val="accent2"/>
                </a:solidFill>
                <a:effectLst>
                  <a:outerShdw blurRad="50800" dist="38100" dir="2700000">
                    <a:srgbClr val="000000">
                      <a:alpha val="43000"/>
                    </a:srgbClr>
                  </a:outerShdw>
                </a:effectLst>
                <a:latin typeface="Times New Roman" pitchFamily="18" charset="0"/>
                <a:cs typeface="Times New Roman" pitchFamily="18" charset="0"/>
              </a:rPr>
              <a:t>Group Activity</a:t>
            </a:r>
            <a:endParaRPr lang="en-US" dirty="0">
              <a:solidFill>
                <a:schemeClr val="accent2"/>
              </a:solidFill>
              <a:effectLst>
                <a:outerShdw blurRad="50800" dist="38100" dir="2700000">
                  <a:srgbClr val="000000">
                    <a:alpha val="43000"/>
                  </a:srgbClr>
                </a:outerShdw>
              </a:effectLst>
              <a:latin typeface="Times New Roman" pitchFamily="18" charset="0"/>
              <a:cs typeface="Times New Roman" pitchFamily="18" charset="0"/>
            </a:endParaRPr>
          </a:p>
        </p:txBody>
      </p:sp>
      <p:sp>
        <p:nvSpPr>
          <p:cNvPr id="4" name="TextBox 3"/>
          <p:cNvSpPr txBox="1"/>
          <p:nvPr/>
        </p:nvSpPr>
        <p:spPr>
          <a:xfrm>
            <a:off x="4267200" y="2286000"/>
            <a:ext cx="4019550" cy="954107"/>
          </a:xfrm>
          <a:prstGeom prst="rect">
            <a:avLst/>
          </a:prstGeom>
          <a:noFill/>
        </p:spPr>
        <p:txBody>
          <a:bodyPr>
            <a:spAutoFit/>
          </a:bodyPr>
          <a:lstStyle/>
          <a:p>
            <a:pPr fontAlgn="auto">
              <a:spcBef>
                <a:spcPts val="0"/>
              </a:spcBef>
              <a:spcAft>
                <a:spcPts val="0"/>
              </a:spcAft>
              <a:defRPr/>
            </a:pPr>
            <a:r>
              <a:rPr lang="en-US" sz="2800" dirty="0" smtClean="0">
                <a:solidFill>
                  <a:schemeClr val="tx1">
                    <a:lumMod val="85000"/>
                    <a:lumOff val="15000"/>
                  </a:schemeClr>
                </a:solidFill>
                <a:latin typeface="Times New Roman" pitchFamily="18" charset="0"/>
                <a:cs typeface="Times New Roman" pitchFamily="18" charset="0"/>
              </a:rPr>
              <a:t>With your partner share your brainstorm activity.</a:t>
            </a:r>
            <a:endParaRPr lang="en-US" sz="2800" dirty="0">
              <a:solidFill>
                <a:schemeClr val="tx1">
                  <a:lumMod val="85000"/>
                  <a:lumOff val="15000"/>
                </a:schemeClr>
              </a:solidFill>
              <a:latin typeface="Times New Roman" pitchFamily="18" charset="0"/>
              <a:cs typeface="Times New Roman" pitchFamily="18" charset="0"/>
            </a:endParaRPr>
          </a:p>
        </p:txBody>
      </p:sp>
      <p:pic>
        <p:nvPicPr>
          <p:cNvPr id="6"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6008712"/>
            <a:ext cx="1524000" cy="762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3074" name="Picture 2" descr="C:\Users\lxfuent\AppData\Local\Microsoft\Windows\Temporary Internet Files\Content.Outlook\B5891B7T\MP9004425591.jpg"/>
          <p:cNvPicPr>
            <a:picLocks noChangeAspect="1" noChangeArrowheads="1"/>
          </p:cNvPicPr>
          <p:nvPr/>
        </p:nvPicPr>
        <p:blipFill>
          <a:blip r:embed="rId5"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rot="20975549">
            <a:off x="815589" y="2148251"/>
            <a:ext cx="3281362" cy="218371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22251712"/>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r>
              <a:rPr lang="en-US" dirty="0">
                <a:solidFill>
                  <a:srgbClr val="C00000"/>
                </a:solidFill>
              </a:rPr>
              <a:t>C</a:t>
            </a:r>
            <a:r>
              <a:rPr lang="en-US" dirty="0" smtClean="0">
                <a:solidFill>
                  <a:srgbClr val="C00000"/>
                </a:solidFill>
              </a:rPr>
              <a:t>haracteristics of a personal </a:t>
            </a:r>
            <a:r>
              <a:rPr lang="en-US" dirty="0">
                <a:solidFill>
                  <a:srgbClr val="C00000"/>
                </a:solidFill>
              </a:rPr>
              <a:t>s</a:t>
            </a:r>
            <a:r>
              <a:rPr lang="en-US" dirty="0" smtClean="0">
                <a:solidFill>
                  <a:srgbClr val="C00000"/>
                </a:solidFill>
              </a:rPr>
              <a:t>tatement</a:t>
            </a:r>
            <a:endParaRPr lang="en-US" dirty="0">
              <a:solidFill>
                <a:srgbClr val="C00000"/>
              </a:solidFill>
            </a:endParaRPr>
          </a:p>
        </p:txBody>
      </p:sp>
      <p:sp>
        <p:nvSpPr>
          <p:cNvPr id="3" name="Content Placeholder 2"/>
          <p:cNvSpPr>
            <a:spLocks noGrp="1"/>
          </p:cNvSpPr>
          <p:nvPr>
            <p:ph idx="1"/>
          </p:nvPr>
        </p:nvSpPr>
        <p:spPr>
          <a:xfrm>
            <a:off x="457200" y="1066800"/>
            <a:ext cx="8229600" cy="5638800"/>
          </a:xfrm>
        </p:spPr>
        <p:txBody>
          <a:bodyPr>
            <a:normAutofit lnSpcReduction="10000"/>
          </a:bodyPr>
          <a:lstStyle/>
          <a:p>
            <a:r>
              <a:rPr lang="en-US" sz="2800" dirty="0" smtClean="0"/>
              <a:t>Describes you as a unique individual with your family, school, community and the world.</a:t>
            </a:r>
          </a:p>
          <a:p>
            <a:r>
              <a:rPr lang="en-US" sz="2800" dirty="0" smtClean="0"/>
              <a:t>Allows you to explain why you should be admitted to the college of your choice.</a:t>
            </a:r>
          </a:p>
          <a:p>
            <a:r>
              <a:rPr lang="en-US" sz="2800" dirty="0" smtClean="0"/>
              <a:t>It adds clarity, richness, and meaning to your application.</a:t>
            </a:r>
          </a:p>
          <a:p>
            <a:r>
              <a:rPr lang="en-US" sz="2800" dirty="0" smtClean="0"/>
              <a:t>Explains how factors outside of school have helped or impeded your ability to achieve academic and intellectual opportunities. </a:t>
            </a:r>
          </a:p>
          <a:p>
            <a:r>
              <a:rPr lang="en-US" sz="2800" dirty="0" smtClean="0"/>
              <a:t>Shows </a:t>
            </a:r>
            <a:r>
              <a:rPr lang="en-US" sz="2800" dirty="0"/>
              <a:t>your achievements, initiative, motivation, persistence, &amp; service to others</a:t>
            </a:r>
            <a:r>
              <a:rPr lang="en-US" sz="2800" dirty="0" smtClean="0"/>
              <a:t>.</a:t>
            </a:r>
          </a:p>
          <a:p>
            <a:r>
              <a:rPr lang="en-US" sz="2800" dirty="0"/>
              <a:t>Offers an understanding of you as a unique individual.</a:t>
            </a:r>
          </a:p>
          <a:p>
            <a:endParaRPr lang="en-US" sz="2800" dirty="0"/>
          </a:p>
          <a:p>
            <a:pPr marL="0" indent="0">
              <a:buNone/>
            </a:pPr>
            <a:endParaRPr lang="en-US" sz="2800" dirty="0" smtClean="0"/>
          </a:p>
          <a:p>
            <a:endParaRPr lang="en-US" dirty="0" smtClean="0"/>
          </a:p>
          <a:p>
            <a:endParaRPr lang="en-US" dirty="0" smtClean="0"/>
          </a:p>
          <a:p>
            <a:pPr marL="457200" lvl="1" indent="0">
              <a:buNone/>
            </a:pPr>
            <a:endParaRPr lang="en-US" dirty="0"/>
          </a:p>
        </p:txBody>
      </p:sp>
      <p:pic>
        <p:nvPicPr>
          <p:cNvPr id="4"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576624" y="6096000"/>
            <a:ext cx="1338776" cy="669388"/>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5810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C00000"/>
                </a:solidFill>
              </a:rPr>
              <a:t>Characteristics of a personal </a:t>
            </a:r>
            <a:r>
              <a:rPr lang="en-US" dirty="0" smtClean="0">
                <a:solidFill>
                  <a:srgbClr val="C00000"/>
                </a:solidFill>
              </a:rPr>
              <a:t/>
            </a:r>
            <a:br>
              <a:rPr lang="en-US" dirty="0" smtClean="0">
                <a:solidFill>
                  <a:srgbClr val="C00000"/>
                </a:solidFill>
              </a:rPr>
            </a:br>
            <a:r>
              <a:rPr lang="en-US" dirty="0" smtClean="0">
                <a:solidFill>
                  <a:srgbClr val="C00000"/>
                </a:solidFill>
              </a:rPr>
              <a:t>statement (</a:t>
            </a:r>
            <a:r>
              <a:rPr lang="en-US" dirty="0">
                <a:solidFill>
                  <a:srgbClr val="C00000"/>
                </a:solidFill>
              </a:rPr>
              <a:t>cont</a:t>
            </a:r>
            <a:r>
              <a:rPr lang="en-US" dirty="0" smtClean="0">
                <a:solidFill>
                  <a:srgbClr val="C00000"/>
                </a:solidFill>
              </a:rPr>
              <a:t>.) </a:t>
            </a:r>
            <a:endParaRPr lang="en-US" dirty="0"/>
          </a:p>
        </p:txBody>
      </p:sp>
      <p:sp>
        <p:nvSpPr>
          <p:cNvPr id="3" name="Content Placeholder 2"/>
          <p:cNvSpPr>
            <a:spLocks noGrp="1"/>
          </p:cNvSpPr>
          <p:nvPr>
            <p:ph idx="1"/>
          </p:nvPr>
        </p:nvSpPr>
        <p:spPr>
          <a:xfrm>
            <a:off x="457200" y="1371600"/>
            <a:ext cx="8229600" cy="5105400"/>
          </a:xfrm>
        </p:spPr>
        <p:txBody>
          <a:bodyPr>
            <a:normAutofit fontScale="92500"/>
          </a:bodyPr>
          <a:lstStyle/>
          <a:p>
            <a:r>
              <a:rPr lang="en-US" dirty="0" smtClean="0"/>
              <a:t>Portrays </a:t>
            </a:r>
            <a:r>
              <a:rPr lang="en-US" dirty="0" smtClean="0">
                <a:solidFill>
                  <a:schemeClr val="accent2"/>
                </a:solidFill>
              </a:rPr>
              <a:t>details of your life </a:t>
            </a:r>
            <a:r>
              <a:rPr lang="en-US" dirty="0" smtClean="0"/>
              <a:t>(personal or family problems, history, people or events that have shaped you or influenced your goals) that might help the committee better understand you or help set you apart from other applicants.</a:t>
            </a:r>
          </a:p>
          <a:p>
            <a:r>
              <a:rPr lang="en-US" dirty="0" smtClean="0"/>
              <a:t>It allows the reader to get to know you as an individual through your </a:t>
            </a:r>
            <a:r>
              <a:rPr lang="en-US" dirty="0" smtClean="0">
                <a:solidFill>
                  <a:schemeClr val="accent2"/>
                </a:solidFill>
              </a:rPr>
              <a:t>experiences &amp; accomplishments. </a:t>
            </a:r>
          </a:p>
          <a:p>
            <a:r>
              <a:rPr lang="en-US" dirty="0"/>
              <a:t>An autobiography is told in </a:t>
            </a:r>
            <a:r>
              <a:rPr lang="en-US" dirty="0">
                <a:solidFill>
                  <a:schemeClr val="accent2"/>
                </a:solidFill>
              </a:rPr>
              <a:t>1</a:t>
            </a:r>
            <a:r>
              <a:rPr lang="en-US" baseline="30000" dirty="0">
                <a:solidFill>
                  <a:schemeClr val="accent2"/>
                </a:solidFill>
              </a:rPr>
              <a:t>st</a:t>
            </a:r>
            <a:r>
              <a:rPr lang="en-US" dirty="0">
                <a:solidFill>
                  <a:schemeClr val="accent2"/>
                </a:solidFill>
              </a:rPr>
              <a:t> person </a:t>
            </a:r>
            <a:r>
              <a:rPr lang="en-US" dirty="0"/>
              <a:t>to explain events in a person’s life.</a:t>
            </a:r>
          </a:p>
          <a:p>
            <a:pPr marL="0" indent="0">
              <a:buNone/>
            </a:pPr>
            <a:endParaRPr lang="en-US" dirty="0" smtClean="0"/>
          </a:p>
        </p:txBody>
      </p:sp>
      <p:pic>
        <p:nvPicPr>
          <p:cNvPr id="4"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6172200"/>
            <a:ext cx="1197024" cy="598512"/>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622580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UC Davis - Writing Prompt</a:t>
            </a:r>
            <a:endParaRPr lang="en-US" dirty="0">
              <a:solidFill>
                <a:schemeClr val="accent2"/>
              </a:solidFill>
            </a:endParaRPr>
          </a:p>
        </p:txBody>
      </p:sp>
      <p:sp>
        <p:nvSpPr>
          <p:cNvPr id="3" name="Content Placeholder 2"/>
          <p:cNvSpPr>
            <a:spLocks noGrp="1"/>
          </p:cNvSpPr>
          <p:nvPr>
            <p:ph idx="1"/>
          </p:nvPr>
        </p:nvSpPr>
        <p:spPr>
          <a:xfrm>
            <a:off x="152400" y="1600200"/>
            <a:ext cx="8534400" cy="3505200"/>
          </a:xfrm>
        </p:spPr>
        <p:txBody>
          <a:bodyPr>
            <a:normAutofit/>
          </a:bodyPr>
          <a:lstStyle/>
          <a:p>
            <a:pPr algn="ctr"/>
            <a:r>
              <a:rPr lang="en-US" sz="3600" dirty="0" smtClean="0"/>
              <a:t>Describe the world you come from – for example, your family, community or school – and tell us how your world has shaped your dreams and aspirations.</a:t>
            </a:r>
          </a:p>
          <a:p>
            <a:pPr algn="ctr"/>
            <a:endParaRPr lang="en-US" sz="3600" dirty="0"/>
          </a:p>
          <a:p>
            <a:pPr algn="ctr"/>
            <a:endParaRPr lang="en-US" sz="3600" dirty="0" smtClean="0"/>
          </a:p>
          <a:p>
            <a:pPr algn="ctr"/>
            <a:endParaRPr lang="en-US" sz="3600" dirty="0"/>
          </a:p>
          <a:p>
            <a:endParaRPr lang="en-US" sz="3600" dirty="0"/>
          </a:p>
        </p:txBody>
      </p:sp>
      <p:pic>
        <p:nvPicPr>
          <p:cNvPr id="4"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6008712"/>
            <a:ext cx="1524000" cy="762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5124" name="Picture 4" descr="C:\Users\lxfuent\AppData\Local\Microsoft\Windows\Temporary Internet Files\Content.IE5\IVWBTV1O\MP900178610[1].jpg"/>
          <p:cNvPicPr>
            <a:picLocks noChangeAspect="1" noChangeArrowheads="1"/>
          </p:cNvPicPr>
          <p:nvPr/>
        </p:nvPicPr>
        <p:blipFill>
          <a:blip r:embed="rId5"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362200" y="4183652"/>
            <a:ext cx="1447800" cy="2182613"/>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5125" name="Picture 5" descr="C:\Users\lxfuent\AppData\Local\Microsoft\Windows\Temporary Internet Files\Content.IE5\ANVCYGD4\MP900409594[1].jpg"/>
          <p:cNvPicPr>
            <a:picLocks noChangeAspect="1" noChangeArrowheads="1"/>
          </p:cNvPicPr>
          <p:nvPr/>
        </p:nvPicPr>
        <p:blipFill>
          <a:blip r:embed="rId6"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410200" y="4219994"/>
            <a:ext cx="1451423" cy="2169718"/>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314516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Example of a personal statement</a:t>
            </a:r>
            <a:endParaRPr lang="en-US" dirty="0">
              <a:solidFill>
                <a:srgbClr val="C00000"/>
              </a:solidFill>
            </a:endParaRPr>
          </a:p>
        </p:txBody>
      </p:sp>
      <p:sp>
        <p:nvSpPr>
          <p:cNvPr id="3" name="Content Placeholder 2"/>
          <p:cNvSpPr>
            <a:spLocks noGrp="1"/>
          </p:cNvSpPr>
          <p:nvPr>
            <p:ph idx="1"/>
          </p:nvPr>
        </p:nvSpPr>
        <p:spPr>
          <a:xfrm>
            <a:off x="457200" y="1143000"/>
            <a:ext cx="8229600" cy="5638800"/>
          </a:xfrm>
        </p:spPr>
        <p:txBody>
          <a:bodyPr>
            <a:normAutofit fontScale="32500" lnSpcReduction="20000"/>
          </a:bodyPr>
          <a:lstStyle/>
          <a:p>
            <a:pPr marL="0" indent="0">
              <a:buNone/>
            </a:pPr>
            <a:r>
              <a:rPr lang="en-US" sz="7400" dirty="0" smtClean="0"/>
              <a:t>Introduction </a:t>
            </a:r>
          </a:p>
          <a:p>
            <a:pPr marL="0" indent="0">
              <a:buNone/>
            </a:pPr>
            <a:endParaRPr lang="en-US" sz="7400" dirty="0" smtClean="0"/>
          </a:p>
          <a:p>
            <a:pPr marL="0" indent="0">
              <a:buNone/>
            </a:pPr>
            <a:r>
              <a:rPr lang="en-US" sz="6000" dirty="0" smtClean="0"/>
              <a:t>	</a:t>
            </a:r>
            <a:r>
              <a:rPr lang="en-US" sz="7400" dirty="0" smtClean="0"/>
              <a:t>I </a:t>
            </a:r>
            <a:r>
              <a:rPr lang="en-US" sz="7400" dirty="0"/>
              <a:t>would like to study agriculture at California State University, Fresno.  I am a senior at </a:t>
            </a:r>
            <a:r>
              <a:rPr lang="en-US" sz="7400" dirty="0" smtClean="0"/>
              <a:t>FHS </a:t>
            </a:r>
            <a:r>
              <a:rPr lang="en-US" sz="7400" dirty="0"/>
              <a:t>high school and have been involved in the Future Farmers of America (FFA) Program all four years.  I have been involved in various leadership positions within our club.  My freshmen year I was the Treasurer, my sophomore year I was the Secretary, and my junior year I was the Vice President.  I am currently, the President and we have over 300 active participants at our school site.  I have purchased and cared for several animals. I have also farmed land and won national recognition for my efforts with support from my family.  I was featured in Country Farmer Magazine for my accomplishments.  I believe CSUF will prepare me to be the best agriculture teacher in the San Joaquin Valley. </a:t>
            </a:r>
          </a:p>
          <a:p>
            <a:pPr marL="0" indent="0">
              <a:buNone/>
            </a:pPr>
            <a:r>
              <a:rPr lang="en-US" sz="7400" dirty="0" smtClean="0"/>
              <a:t>	</a:t>
            </a:r>
          </a:p>
        </p:txBody>
      </p:sp>
      <p:pic>
        <p:nvPicPr>
          <p:cNvPr id="4"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6008712"/>
            <a:ext cx="1524000" cy="762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728179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C00000"/>
                </a:solidFill>
              </a:rPr>
              <a:t>Example of a personal statement (cont.)</a:t>
            </a:r>
            <a:endParaRPr lang="en-US" dirty="0"/>
          </a:p>
        </p:txBody>
      </p:sp>
      <p:sp>
        <p:nvSpPr>
          <p:cNvPr id="3" name="Content Placeholder 2"/>
          <p:cNvSpPr>
            <a:spLocks noGrp="1"/>
          </p:cNvSpPr>
          <p:nvPr>
            <p:ph idx="1"/>
          </p:nvPr>
        </p:nvSpPr>
        <p:spPr>
          <a:xfrm>
            <a:off x="457200" y="1066800"/>
            <a:ext cx="8382000" cy="5486400"/>
          </a:xfrm>
        </p:spPr>
        <p:txBody>
          <a:bodyPr>
            <a:noAutofit/>
          </a:bodyPr>
          <a:lstStyle/>
          <a:p>
            <a:pPr marL="0" indent="0">
              <a:buNone/>
            </a:pPr>
            <a:r>
              <a:rPr lang="en-US" sz="1600" dirty="0" smtClean="0"/>
              <a:t>Body	</a:t>
            </a:r>
          </a:p>
          <a:p>
            <a:pPr marL="0" indent="0">
              <a:buNone/>
            </a:pPr>
            <a:r>
              <a:rPr lang="en-US" sz="1600" dirty="0"/>
              <a:t>	</a:t>
            </a:r>
            <a:r>
              <a:rPr lang="en-US" sz="1600" dirty="0" smtClean="0"/>
              <a:t>Growing </a:t>
            </a:r>
            <a:r>
              <a:rPr lang="en-US" sz="1600" dirty="0"/>
              <a:t>up I wanted to attend CSUF because my mother is a former graduate.  My great grandfathers were farmers and I would like to continue that legacy.    We currently farm on the Westside and I feel a certain affinity towards CSUF.  As an FFA participant I had the opportunity to visit CSUF to see your top-notch agriculture program.  After meeting with several instructors, I feel that this program will prepare me for a bright future in the San Joaquin Valley.  Since I come from a generation of farmers I feel that a partnership with CSUF will be lifelong and invaluable.  </a:t>
            </a:r>
          </a:p>
          <a:p>
            <a:pPr marL="0" indent="0">
              <a:buNone/>
            </a:pPr>
            <a:r>
              <a:rPr lang="en-US" sz="1600" dirty="0"/>
              <a:t>	I have received several awards from various agriculture programs for my work at </a:t>
            </a:r>
            <a:r>
              <a:rPr lang="en-US" sz="1600" dirty="0" smtClean="0"/>
              <a:t>FHS. </a:t>
            </a:r>
            <a:r>
              <a:rPr lang="en-US" sz="1600" dirty="0"/>
              <a:t>I received the Farmer John award for excellence in raising a pig.  I also won first place at the Madera Fair for showing my steer.  I placed first at the Fresno Fair for my lamb.   I am proud to be a Future Farmer of America and am confident that my contributions to your university will help other students and the community at large.   </a:t>
            </a:r>
          </a:p>
          <a:p>
            <a:pPr marL="0" indent="0">
              <a:buNone/>
            </a:pPr>
            <a:r>
              <a:rPr lang="en-US" sz="1600" dirty="0" smtClean="0"/>
              <a:t>	My </a:t>
            </a:r>
            <a:r>
              <a:rPr lang="en-US" sz="1600" dirty="0"/>
              <a:t>agriculture teachers have also been instrumental in helping me achieve my success </a:t>
            </a:r>
            <a:r>
              <a:rPr lang="en-US" sz="1600" dirty="0" smtClean="0"/>
              <a:t>at FHS.  I </a:t>
            </a:r>
            <a:r>
              <a:rPr lang="en-US" sz="1600" dirty="0"/>
              <a:t>would like </a:t>
            </a:r>
            <a:r>
              <a:rPr lang="en-US" sz="1600" dirty="0" smtClean="0"/>
              <a:t>to </a:t>
            </a:r>
            <a:r>
              <a:rPr lang="en-US" sz="1600" dirty="0"/>
              <a:t>follow in their footsteps and teach other students about agriculture.  A teacher that I truly admire is Mr. </a:t>
            </a:r>
            <a:r>
              <a:rPr lang="en-US" sz="1600" dirty="0" err="1"/>
              <a:t>Pash</a:t>
            </a:r>
            <a:r>
              <a:rPr lang="en-US" sz="1600" dirty="0"/>
              <a:t> because he is knowledgeable about crops, and animals.   He is always willing to help me and the other students in our club after school and on the weekends with our animals.  He provides us with guidance and encouragement.  He is passionate and enthusiastic about agriculture and this has motivated me to consider becoming an agriculture teacher.  I know that CSUF offers excellent agriculture and teacher education programs and I only envision attending your institution for higher learning.   </a:t>
            </a:r>
          </a:p>
          <a:p>
            <a:endParaRPr lang="en-US" sz="1600" dirty="0"/>
          </a:p>
        </p:txBody>
      </p:sp>
      <p:pic>
        <p:nvPicPr>
          <p:cNvPr id="4"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595382" y="5968316"/>
            <a:ext cx="1524000" cy="762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5277325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C00000"/>
                </a:solidFill>
              </a:rPr>
              <a:t>Example of a personal </a:t>
            </a:r>
            <a:r>
              <a:rPr lang="en-US" dirty="0" smtClean="0">
                <a:solidFill>
                  <a:srgbClr val="C00000"/>
                </a:solidFill>
              </a:rPr>
              <a:t>statement (cont.)</a:t>
            </a:r>
            <a:endParaRPr lang="en-US" dirty="0"/>
          </a:p>
        </p:txBody>
      </p:sp>
      <p:sp>
        <p:nvSpPr>
          <p:cNvPr id="3" name="Content Placeholder 2"/>
          <p:cNvSpPr>
            <a:spLocks noGrp="1"/>
          </p:cNvSpPr>
          <p:nvPr>
            <p:ph idx="1"/>
          </p:nvPr>
        </p:nvSpPr>
        <p:spPr>
          <a:xfrm>
            <a:off x="457200" y="1600200"/>
            <a:ext cx="8229600" cy="5257800"/>
          </a:xfrm>
        </p:spPr>
        <p:txBody>
          <a:bodyPr>
            <a:noAutofit/>
          </a:bodyPr>
          <a:lstStyle/>
          <a:p>
            <a:pPr marL="0" indent="0">
              <a:buNone/>
            </a:pPr>
            <a:r>
              <a:rPr lang="en-US" sz="2400" dirty="0" smtClean="0"/>
              <a:t>Conclusion </a:t>
            </a:r>
          </a:p>
          <a:p>
            <a:pPr marL="0" indent="0">
              <a:buNone/>
            </a:pPr>
            <a:r>
              <a:rPr lang="en-US" sz="2000" dirty="0"/>
              <a:t>	</a:t>
            </a:r>
            <a:r>
              <a:rPr lang="en-US" sz="2800" dirty="0" smtClean="0"/>
              <a:t>I </a:t>
            </a:r>
            <a:r>
              <a:rPr lang="en-US" sz="2800" dirty="0"/>
              <a:t>would like to reside in the San Joaquin Valley to support the bread basket of the world with new varieties that I hope to produce as a result of attending </a:t>
            </a:r>
            <a:r>
              <a:rPr lang="en-US" sz="2800" dirty="0" err="1"/>
              <a:t>CSUFresno</a:t>
            </a:r>
            <a:r>
              <a:rPr lang="en-US" sz="2800" dirty="0"/>
              <a:t>.   I anticipate learning and growing from my instructors.  I feel that being a farmer and an agriculture teacher will better prepare our Future Farmers of </a:t>
            </a:r>
            <a:r>
              <a:rPr lang="en-US" sz="2800" dirty="0" smtClean="0"/>
              <a:t>America </a:t>
            </a:r>
            <a:r>
              <a:rPr lang="en-US" sz="2800" dirty="0"/>
              <a:t>with advanced technological discoveries.  </a:t>
            </a:r>
          </a:p>
          <a:p>
            <a:pPr marL="0" indent="0">
              <a:buNone/>
            </a:pPr>
            <a:r>
              <a:rPr lang="en-US" sz="2800" dirty="0"/>
              <a:t> </a:t>
            </a:r>
          </a:p>
        </p:txBody>
      </p:sp>
      <p:pic>
        <p:nvPicPr>
          <p:cNvPr id="4"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6008712"/>
            <a:ext cx="1524000" cy="762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5" name="Picture 6" descr="C:\Users\lxfuent\AppData\Local\Microsoft\Windows\Temporary Internet Files\Content.IE5\IVWBTV1O\MP900399431[1].jpg"/>
          <p:cNvPicPr>
            <a:picLocks noChangeAspect="1" noChangeArrowheads="1"/>
          </p:cNvPicPr>
          <p:nvPr/>
        </p:nvPicPr>
        <p:blipFill>
          <a:blip r:embed="rId5"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048000" y="5298087"/>
            <a:ext cx="2209800" cy="1472624"/>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684400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2"/>
                </a:solidFill>
              </a:rPr>
              <a:t>Practice writing a personal </a:t>
            </a:r>
            <a:br>
              <a:rPr lang="en-US" dirty="0" smtClean="0">
                <a:solidFill>
                  <a:schemeClr val="accent2"/>
                </a:solidFill>
              </a:rPr>
            </a:br>
            <a:r>
              <a:rPr lang="en-US" dirty="0" smtClean="0">
                <a:solidFill>
                  <a:schemeClr val="accent2"/>
                </a:solidFill>
              </a:rPr>
              <a:t>statement</a:t>
            </a:r>
            <a:endParaRPr lang="en-US" dirty="0">
              <a:solidFill>
                <a:schemeClr val="accent2"/>
              </a:solidFill>
            </a:endParaRPr>
          </a:p>
        </p:txBody>
      </p:sp>
      <p:sp>
        <p:nvSpPr>
          <p:cNvPr id="3" name="Content Placeholder 2"/>
          <p:cNvSpPr>
            <a:spLocks noGrp="1"/>
          </p:cNvSpPr>
          <p:nvPr>
            <p:ph idx="1"/>
          </p:nvPr>
        </p:nvSpPr>
        <p:spPr/>
        <p:txBody>
          <a:bodyPr/>
          <a:lstStyle/>
          <a:p>
            <a:r>
              <a:rPr lang="en-US" dirty="0" smtClean="0"/>
              <a:t>When your child applies for college they will need to write a personal statement.  This tells college representatives what your child would like to study at the university.    </a:t>
            </a:r>
          </a:p>
          <a:p>
            <a:r>
              <a:rPr lang="en-US" dirty="0" smtClean="0"/>
              <a:t>Have your child practice writing an essay that has 500 words that explains what they can </a:t>
            </a:r>
            <a:r>
              <a:rPr lang="en-US" dirty="0" smtClean="0">
                <a:solidFill>
                  <a:schemeClr val="accent2"/>
                </a:solidFill>
              </a:rPr>
              <a:t>bring to the university based on their accomplishments and aspirations</a:t>
            </a:r>
            <a:r>
              <a:rPr lang="en-US" dirty="0" smtClean="0"/>
              <a:t>.   </a:t>
            </a:r>
            <a:endParaRPr lang="en-US" dirty="0"/>
          </a:p>
        </p:txBody>
      </p:sp>
      <p:pic>
        <p:nvPicPr>
          <p:cNvPr id="5"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6008712"/>
            <a:ext cx="1524000" cy="762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7171" name="Picture 3" descr="C:\Users\lxfuent\AppData\Local\Microsoft\Windows\Temporary Internet Files\Content.IE5\IVWBTV1O\MP900446464[1].jpg"/>
          <p:cNvPicPr>
            <a:picLocks noChangeAspect="1" noChangeArrowheads="1"/>
          </p:cNvPicPr>
          <p:nvPr/>
        </p:nvPicPr>
        <p:blipFill>
          <a:blip r:embed="rId5"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335260" y="228600"/>
            <a:ext cx="1693333" cy="13716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361783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bwMode="auto">
          <a:xfrm>
            <a:off x="1685607" y="1264285"/>
            <a:ext cx="5772785" cy="4329430"/>
          </a:xfrm>
          <a:prstGeom prst="rect">
            <a:avLst/>
          </a:prstGeom>
          <a:noFill/>
          <a:ln>
            <a:noFill/>
          </a:ln>
          <a:extLst/>
        </p:spPr>
      </p:pic>
      <p:sp>
        <p:nvSpPr>
          <p:cNvPr id="3" name="TextBox 2"/>
          <p:cNvSpPr txBox="1"/>
          <p:nvPr/>
        </p:nvSpPr>
        <p:spPr>
          <a:xfrm>
            <a:off x="1981200" y="452689"/>
            <a:ext cx="5257800" cy="830997"/>
          </a:xfrm>
          <a:prstGeom prst="rect">
            <a:avLst/>
          </a:prstGeom>
          <a:noFill/>
        </p:spPr>
        <p:txBody>
          <a:bodyPr wrap="square" rtlCol="0">
            <a:spAutoFit/>
          </a:bodyPr>
          <a:lstStyle/>
          <a:p>
            <a:pPr algn="ctr"/>
            <a:r>
              <a:rPr lang="en-US" sz="4800" dirty="0" smtClean="0"/>
              <a:t>Welcome</a:t>
            </a:r>
            <a:r>
              <a:rPr lang="en-US" sz="3600" dirty="0" smtClean="0"/>
              <a:t> </a:t>
            </a:r>
            <a:endParaRPr lang="en-US" sz="3600" dirty="0"/>
          </a:p>
        </p:txBody>
      </p:sp>
      <p:pic>
        <p:nvPicPr>
          <p:cNvPr id="4" name="Picture 2" descr="Home">
            <a:hlinkClick r:id="rId4" tooltip="Home"/>
          </p:cNvPr>
          <p:cNvPicPr>
            <a:picLocks noChangeAspect="1" noChangeArrowheads="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6008712"/>
            <a:ext cx="1524000" cy="762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47439554"/>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57188" y="92075"/>
            <a:ext cx="8042275" cy="1336675"/>
          </a:xfrm>
        </p:spPr>
        <p:txBody>
          <a:bodyPr rtlCol="0">
            <a:noAutofit/>
          </a:bodyPr>
          <a:lstStyle/>
          <a:p>
            <a:pPr eaLnBrk="1" fontAlgn="auto" hangingPunct="1">
              <a:spcAft>
                <a:spcPts val="0"/>
              </a:spcAft>
              <a:defRPr/>
            </a:pPr>
            <a:r>
              <a:rPr lang="en-US" sz="4600" dirty="0" smtClean="0">
                <a:effectLst>
                  <a:outerShdw blurRad="50800" dist="38100" dir="2700000">
                    <a:srgbClr val="000000">
                      <a:alpha val="43000"/>
                    </a:srgbClr>
                  </a:outerShdw>
                </a:effectLst>
                <a:latin typeface="Times New Roman" pitchFamily="18" charset="0"/>
                <a:cs typeface="Times New Roman" pitchFamily="18" charset="0"/>
              </a:rPr>
              <a:t>Reflection</a:t>
            </a:r>
            <a:br>
              <a:rPr lang="en-US" sz="4600" dirty="0" smtClean="0">
                <a:effectLst>
                  <a:outerShdw blurRad="50800" dist="38100" dir="2700000">
                    <a:srgbClr val="000000">
                      <a:alpha val="43000"/>
                    </a:srgbClr>
                  </a:outerShdw>
                </a:effectLst>
                <a:latin typeface="Times New Roman" pitchFamily="18" charset="0"/>
                <a:cs typeface="Times New Roman" pitchFamily="18" charset="0"/>
              </a:rPr>
            </a:br>
            <a:r>
              <a:rPr lang="en-US" dirty="0" smtClean="0">
                <a:effectLst>
                  <a:outerShdw blurRad="50800" dist="38100" dir="2700000">
                    <a:srgbClr val="000000">
                      <a:alpha val="43000"/>
                    </a:srgbClr>
                  </a:outerShdw>
                </a:effectLst>
                <a:latin typeface="Times New Roman" pitchFamily="18" charset="0"/>
                <a:cs typeface="Times New Roman" pitchFamily="18" charset="0"/>
              </a:rPr>
              <a:t>Group Activity</a:t>
            </a:r>
            <a:endParaRPr lang="en-US" sz="4600" dirty="0">
              <a:effectLst>
                <a:outerShdw blurRad="50800" dist="38100" dir="2700000">
                  <a:srgbClr val="000000">
                    <a:alpha val="43000"/>
                  </a:srgbClr>
                </a:outerShdw>
              </a:effectLst>
              <a:latin typeface="Times New Roman" pitchFamily="18" charset="0"/>
              <a:cs typeface="Times New Roman" pitchFamily="18" charset="0"/>
            </a:endParaRPr>
          </a:p>
        </p:txBody>
      </p:sp>
      <p:pic>
        <p:nvPicPr>
          <p:cNvPr id="17412" name="Picture 3"/>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858000" y="0"/>
            <a:ext cx="1389063" cy="1477963"/>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17413" name="TextBox 4"/>
          <p:cNvSpPr txBox="1">
            <a:spLocks noChangeArrowheads="1"/>
          </p:cNvSpPr>
          <p:nvPr/>
        </p:nvSpPr>
        <p:spPr bwMode="auto">
          <a:xfrm>
            <a:off x="5486400" y="2148114"/>
            <a:ext cx="3200400" cy="3108543"/>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defRPr>
            </a:lvl9pPr>
          </a:lstStyle>
          <a:p>
            <a:pPr eaLnBrk="1" hangingPunct="1"/>
            <a:r>
              <a:rPr lang="en-US" sz="2800" dirty="0" smtClean="0">
                <a:solidFill>
                  <a:srgbClr val="262626"/>
                </a:solidFill>
                <a:latin typeface="Times New Roman" pitchFamily="18" charset="0"/>
                <a:cs typeface="Times New Roman" pitchFamily="18" charset="0"/>
              </a:rPr>
              <a:t>With your partner discuss what you learned from this lesson and how this information will help you support your child’s future?</a:t>
            </a:r>
            <a:endParaRPr lang="en-US" sz="2800" dirty="0">
              <a:solidFill>
                <a:srgbClr val="262626"/>
              </a:solidFill>
              <a:latin typeface="Times New Roman" pitchFamily="18" charset="0"/>
              <a:cs typeface="Times New Roman" pitchFamily="18" charset="0"/>
            </a:endParaRPr>
          </a:p>
        </p:txBody>
      </p:sp>
      <p:pic>
        <p:nvPicPr>
          <p:cNvPr id="6" name="Picture 2" descr="Home">
            <a:hlinkClick r:id="rId4" tooltip="Home"/>
          </p:cNvPr>
          <p:cNvPicPr>
            <a:picLocks noChangeAspect="1" noChangeArrowheads="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6008712"/>
            <a:ext cx="1524000" cy="762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4098" name="Picture 2" descr="C:\Users\lxfuent\AppData\Local\Microsoft\Windows\Temporary Internet Files\Content.Outlook\B5891B7T\MP9004425591.jpg"/>
          <p:cNvPicPr>
            <a:picLocks noChangeAspect="1" noChangeArrowheads="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rot="20848179">
            <a:off x="795718" y="2446442"/>
            <a:ext cx="3668489" cy="2441338"/>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61867040"/>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17412"/>
                                        </p:tgtEl>
                                        <p:attrNameLst>
                                          <p:attrName>style.visibility</p:attrName>
                                        </p:attrNameLst>
                                      </p:cBhvr>
                                      <p:to>
                                        <p:strVal val="visible"/>
                                      </p:to>
                                    </p:set>
                                    <p:animEffect transition="in" filter="wipe(down)">
                                      <p:cBhvr>
                                        <p:cTn id="7" dur="580">
                                          <p:stCondLst>
                                            <p:cond delay="0"/>
                                          </p:stCondLst>
                                        </p:cTn>
                                        <p:tgtEl>
                                          <p:spTgt spid="17412"/>
                                        </p:tgtEl>
                                      </p:cBhvr>
                                    </p:animEffect>
                                    <p:anim calcmode="lin" valueType="num">
                                      <p:cBhvr>
                                        <p:cTn id="8" dur="1822" tmFilter="0,0; 0.14,0.36; 0.43,0.73; 0.71,0.91; 1.0,1.0">
                                          <p:stCondLst>
                                            <p:cond delay="0"/>
                                          </p:stCondLst>
                                        </p:cTn>
                                        <p:tgtEl>
                                          <p:spTgt spid="1741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741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741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741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7412"/>
                                        </p:tgtEl>
                                        <p:attrNameLst>
                                          <p:attrName>ppt_y</p:attrName>
                                        </p:attrNameLst>
                                      </p:cBhvr>
                                      <p:tavLst>
                                        <p:tav tm="0" fmla="#ppt_y-sin(pi*$)/81">
                                          <p:val>
                                            <p:fltVal val="0"/>
                                          </p:val>
                                        </p:tav>
                                        <p:tav tm="100000">
                                          <p:val>
                                            <p:fltVal val="1"/>
                                          </p:val>
                                        </p:tav>
                                      </p:tavLst>
                                    </p:anim>
                                    <p:animScale>
                                      <p:cBhvr>
                                        <p:cTn id="13" dur="26">
                                          <p:stCondLst>
                                            <p:cond delay="650"/>
                                          </p:stCondLst>
                                        </p:cTn>
                                        <p:tgtEl>
                                          <p:spTgt spid="17412"/>
                                        </p:tgtEl>
                                      </p:cBhvr>
                                      <p:to x="100000" y="60000"/>
                                    </p:animScale>
                                    <p:animScale>
                                      <p:cBhvr>
                                        <p:cTn id="14" dur="166" decel="50000">
                                          <p:stCondLst>
                                            <p:cond delay="676"/>
                                          </p:stCondLst>
                                        </p:cTn>
                                        <p:tgtEl>
                                          <p:spTgt spid="17412"/>
                                        </p:tgtEl>
                                      </p:cBhvr>
                                      <p:to x="100000" y="100000"/>
                                    </p:animScale>
                                    <p:animScale>
                                      <p:cBhvr>
                                        <p:cTn id="15" dur="26">
                                          <p:stCondLst>
                                            <p:cond delay="1312"/>
                                          </p:stCondLst>
                                        </p:cTn>
                                        <p:tgtEl>
                                          <p:spTgt spid="17412"/>
                                        </p:tgtEl>
                                      </p:cBhvr>
                                      <p:to x="100000" y="80000"/>
                                    </p:animScale>
                                    <p:animScale>
                                      <p:cBhvr>
                                        <p:cTn id="16" dur="166" decel="50000">
                                          <p:stCondLst>
                                            <p:cond delay="1338"/>
                                          </p:stCondLst>
                                        </p:cTn>
                                        <p:tgtEl>
                                          <p:spTgt spid="17412"/>
                                        </p:tgtEl>
                                      </p:cBhvr>
                                      <p:to x="100000" y="100000"/>
                                    </p:animScale>
                                    <p:animScale>
                                      <p:cBhvr>
                                        <p:cTn id="17" dur="26">
                                          <p:stCondLst>
                                            <p:cond delay="1642"/>
                                          </p:stCondLst>
                                        </p:cTn>
                                        <p:tgtEl>
                                          <p:spTgt spid="17412"/>
                                        </p:tgtEl>
                                      </p:cBhvr>
                                      <p:to x="100000" y="90000"/>
                                    </p:animScale>
                                    <p:animScale>
                                      <p:cBhvr>
                                        <p:cTn id="18" dur="166" decel="50000">
                                          <p:stCondLst>
                                            <p:cond delay="1668"/>
                                          </p:stCondLst>
                                        </p:cTn>
                                        <p:tgtEl>
                                          <p:spTgt spid="17412"/>
                                        </p:tgtEl>
                                      </p:cBhvr>
                                      <p:to x="100000" y="100000"/>
                                    </p:animScale>
                                    <p:animScale>
                                      <p:cBhvr>
                                        <p:cTn id="19" dur="26">
                                          <p:stCondLst>
                                            <p:cond delay="1808"/>
                                          </p:stCondLst>
                                        </p:cTn>
                                        <p:tgtEl>
                                          <p:spTgt spid="17412"/>
                                        </p:tgtEl>
                                      </p:cBhvr>
                                      <p:to x="100000" y="95000"/>
                                    </p:animScale>
                                    <p:animScale>
                                      <p:cBhvr>
                                        <p:cTn id="20" dur="166" decel="50000">
                                          <p:stCondLst>
                                            <p:cond delay="1834"/>
                                          </p:stCondLst>
                                        </p:cTn>
                                        <p:tgtEl>
                                          <p:spTgt spid="1741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042275" cy="1336675"/>
          </a:xfrm>
        </p:spPr>
        <p:txBody>
          <a:bodyPr rtlCol="0" anchor="ctr">
            <a:noAutofit/>
          </a:bodyPr>
          <a:lstStyle/>
          <a:p>
            <a:pPr fontAlgn="auto">
              <a:spcAft>
                <a:spcPts val="0"/>
              </a:spcAft>
              <a:defRPr/>
            </a:pPr>
            <a:r>
              <a:rPr lang="es-ES_tradnl" dirty="0" smtClean="0">
                <a:effectLst>
                  <a:outerShdw blurRad="50800" dist="38100" dir="2700000">
                    <a:srgbClr val="000000">
                      <a:alpha val="43000"/>
                    </a:srgbClr>
                  </a:outerShdw>
                </a:effectLst>
              </a:rPr>
              <a:t>    </a:t>
            </a:r>
            <a:r>
              <a:rPr lang="en-US" sz="4600" dirty="0" smtClean="0">
                <a:solidFill>
                  <a:srgbClr val="C00000"/>
                </a:solidFill>
                <a:effectLst>
                  <a:outerShdw blurRad="50800" dist="38100" dir="2700000">
                    <a:srgbClr val="000000">
                      <a:alpha val="43000"/>
                    </a:srgbClr>
                  </a:outerShdw>
                </a:effectLst>
                <a:latin typeface="Times New Roman" pitchFamily="18" charset="0"/>
                <a:cs typeface="Times New Roman" pitchFamily="18" charset="0"/>
              </a:rPr>
              <a:t>Objectives</a:t>
            </a:r>
            <a:endParaRPr lang="en-US" sz="4600" dirty="0">
              <a:solidFill>
                <a:srgbClr val="C00000"/>
              </a:solidFill>
              <a:effectLst>
                <a:outerShdw blurRad="50800" dist="38100" dir="2700000">
                  <a:srgbClr val="000000">
                    <a:alpha val="43000"/>
                  </a:srgbClr>
                </a:outerShdw>
              </a:effectLst>
              <a:latin typeface="Times New Roman" pitchFamily="18" charset="0"/>
              <a:cs typeface="Times New Roman" pitchFamily="18" charset="0"/>
            </a:endParaRPr>
          </a:p>
        </p:txBody>
      </p:sp>
      <p:sp>
        <p:nvSpPr>
          <p:cNvPr id="7" name="TextBox 6"/>
          <p:cNvSpPr txBox="1">
            <a:spLocks noChangeArrowheads="1"/>
          </p:cNvSpPr>
          <p:nvPr/>
        </p:nvSpPr>
        <p:spPr bwMode="auto">
          <a:xfrm>
            <a:off x="1493837" y="1567543"/>
            <a:ext cx="6765925" cy="707886"/>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defRPr>
            </a:lvl9pPr>
          </a:lstStyle>
          <a:p>
            <a:pPr marL="342900" indent="-342900" eaLnBrk="1" hangingPunct="1">
              <a:buFont typeface="Arial" pitchFamily="34" charset="0"/>
              <a:buChar char="•"/>
            </a:pPr>
            <a:r>
              <a:rPr lang="en-US" sz="2000" dirty="0" smtClean="0">
                <a:solidFill>
                  <a:srgbClr val="404040"/>
                </a:solidFill>
                <a:latin typeface="Times New Roman" pitchFamily="18" charset="0"/>
                <a:cs typeface="Times New Roman" pitchFamily="18" charset="0"/>
              </a:rPr>
              <a:t>Understand </a:t>
            </a:r>
            <a:r>
              <a:rPr lang="en-US" sz="2000" dirty="0">
                <a:solidFill>
                  <a:srgbClr val="404040"/>
                </a:solidFill>
                <a:latin typeface="Times New Roman" pitchFamily="18" charset="0"/>
                <a:cs typeface="Times New Roman" pitchFamily="18" charset="0"/>
              </a:rPr>
              <a:t>the importance of a personal statement</a:t>
            </a:r>
          </a:p>
          <a:p>
            <a:pPr marL="342900" indent="-342900" eaLnBrk="1" hangingPunct="1">
              <a:buFont typeface="Arial" pitchFamily="34" charset="0"/>
              <a:buChar char="•"/>
            </a:pPr>
            <a:endParaRPr lang="en-US" sz="2000" dirty="0">
              <a:solidFill>
                <a:srgbClr val="404040"/>
              </a:solidFill>
              <a:latin typeface="Times New Roman" pitchFamily="18" charset="0"/>
              <a:cs typeface="Times New Roman" pitchFamily="18" charset="0"/>
            </a:endParaRPr>
          </a:p>
        </p:txBody>
      </p:sp>
      <p:sp>
        <p:nvSpPr>
          <p:cNvPr id="9" name="TextBox 8"/>
          <p:cNvSpPr txBox="1">
            <a:spLocks noChangeArrowheads="1"/>
          </p:cNvSpPr>
          <p:nvPr/>
        </p:nvSpPr>
        <p:spPr bwMode="auto">
          <a:xfrm>
            <a:off x="1493837" y="2819400"/>
            <a:ext cx="6507163" cy="707886"/>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defRPr>
            </a:lvl9pPr>
          </a:lstStyle>
          <a:p>
            <a:pPr marL="342900" indent="-342900" eaLnBrk="1" hangingPunct="1">
              <a:buFont typeface="Arial" pitchFamily="34" charset="0"/>
              <a:buChar char="•"/>
            </a:pPr>
            <a:r>
              <a:rPr lang="en-US" sz="2000" dirty="0" smtClean="0">
                <a:solidFill>
                  <a:srgbClr val="404040"/>
                </a:solidFill>
                <a:latin typeface="Times New Roman" pitchFamily="18" charset="0"/>
                <a:cs typeface="Times New Roman" pitchFamily="18" charset="0"/>
              </a:rPr>
              <a:t>Understand </a:t>
            </a:r>
            <a:r>
              <a:rPr lang="en-US" sz="2000" dirty="0">
                <a:solidFill>
                  <a:srgbClr val="404040"/>
                </a:solidFill>
                <a:latin typeface="Times New Roman" pitchFamily="18" charset="0"/>
                <a:cs typeface="Times New Roman" pitchFamily="18" charset="0"/>
              </a:rPr>
              <a:t>the </a:t>
            </a:r>
            <a:r>
              <a:rPr lang="en-US" sz="2000" dirty="0" smtClean="0">
                <a:solidFill>
                  <a:srgbClr val="404040"/>
                </a:solidFill>
                <a:latin typeface="Times New Roman" pitchFamily="18" charset="0"/>
                <a:cs typeface="Times New Roman" pitchFamily="18" charset="0"/>
              </a:rPr>
              <a:t>format of </a:t>
            </a:r>
            <a:r>
              <a:rPr lang="en-US" sz="2000" dirty="0">
                <a:solidFill>
                  <a:srgbClr val="404040"/>
                </a:solidFill>
                <a:latin typeface="Times New Roman" pitchFamily="18" charset="0"/>
                <a:cs typeface="Times New Roman" pitchFamily="18" charset="0"/>
              </a:rPr>
              <a:t>a personal statement </a:t>
            </a:r>
          </a:p>
          <a:p>
            <a:pPr marL="342900" indent="-342900" eaLnBrk="1" hangingPunct="1">
              <a:buFont typeface="Arial" pitchFamily="34" charset="0"/>
              <a:buChar char="•"/>
            </a:pPr>
            <a:endParaRPr lang="es-ES_tradnl" sz="2000" dirty="0">
              <a:solidFill>
                <a:srgbClr val="404040"/>
              </a:solidFill>
              <a:latin typeface="Times New Roman" pitchFamily="18" charset="0"/>
              <a:cs typeface="Times New Roman" pitchFamily="18" charset="0"/>
            </a:endParaRPr>
          </a:p>
        </p:txBody>
      </p:sp>
      <p:pic>
        <p:nvPicPr>
          <p:cNvPr id="12296" name="Picture 11"/>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00063" y="381000"/>
            <a:ext cx="960437" cy="95567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3" name="Rectangle 2"/>
          <p:cNvSpPr/>
          <p:nvPr/>
        </p:nvSpPr>
        <p:spPr>
          <a:xfrm>
            <a:off x="1493837" y="4038600"/>
            <a:ext cx="5105400" cy="954107"/>
          </a:xfrm>
          <a:prstGeom prst="rect">
            <a:avLst/>
          </a:prstGeom>
        </p:spPr>
        <p:txBody>
          <a:bodyPr wrap="square">
            <a:spAutoFit/>
          </a:bodyPr>
          <a:lstStyle/>
          <a:p>
            <a:pPr marL="342900" indent="-342900">
              <a:buFont typeface="Arial" pitchFamily="34" charset="0"/>
              <a:buChar char="•"/>
            </a:pPr>
            <a:r>
              <a:rPr lang="en-US" sz="2000" dirty="0" smtClean="0">
                <a:solidFill>
                  <a:srgbClr val="404040"/>
                </a:solidFill>
                <a:latin typeface="Times New Roman" pitchFamily="18" charset="0"/>
                <a:cs typeface="Times New Roman" pitchFamily="18" charset="0"/>
              </a:rPr>
              <a:t>Practice writing a personal </a:t>
            </a:r>
            <a:r>
              <a:rPr lang="en-US" sz="2000" dirty="0">
                <a:solidFill>
                  <a:srgbClr val="404040"/>
                </a:solidFill>
                <a:latin typeface="Times New Roman" pitchFamily="18" charset="0"/>
                <a:cs typeface="Times New Roman" pitchFamily="18" charset="0"/>
              </a:rPr>
              <a:t>statement </a:t>
            </a:r>
          </a:p>
          <a:p>
            <a:pPr marL="342900" indent="-342900">
              <a:buFont typeface="Arial" pitchFamily="34" charset="0"/>
              <a:buChar char="•"/>
            </a:pPr>
            <a:endParaRPr lang="es-ES_tradnl" dirty="0">
              <a:solidFill>
                <a:srgbClr val="404040"/>
              </a:solidFill>
              <a:latin typeface="Times New Roman" pitchFamily="18" charset="0"/>
              <a:cs typeface="Times New Roman" pitchFamily="18" charset="0"/>
            </a:endParaRPr>
          </a:p>
          <a:p>
            <a:pPr marL="342900" indent="-342900">
              <a:buFont typeface="Arial" pitchFamily="34" charset="0"/>
              <a:buChar char="•"/>
            </a:pPr>
            <a:endParaRPr lang="es-ES_tradnl" dirty="0">
              <a:solidFill>
                <a:srgbClr val="404040"/>
              </a:solidFill>
              <a:latin typeface="Times New Roman" pitchFamily="18" charset="0"/>
              <a:cs typeface="Times New Roman" pitchFamily="18" charset="0"/>
            </a:endParaRPr>
          </a:p>
        </p:txBody>
      </p:sp>
      <p:pic>
        <p:nvPicPr>
          <p:cNvPr id="8" name="Picture 2" descr="Home">
            <a:hlinkClick r:id="rId4" tooltip="Home"/>
          </p:cNvPr>
          <p:cNvPicPr>
            <a:picLocks noChangeAspect="1" noChangeArrowheads="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6008712"/>
            <a:ext cx="1524000" cy="762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600162694"/>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8000" dirty="0" smtClean="0">
                <a:solidFill>
                  <a:schemeClr val="accent2"/>
                </a:solidFill>
              </a:rPr>
              <a:t>Questions</a:t>
            </a:r>
            <a:endParaRPr lang="en-US" sz="8000" dirty="0">
              <a:solidFill>
                <a:schemeClr val="accent2"/>
              </a:solidFill>
            </a:endParaRPr>
          </a:p>
        </p:txBody>
      </p:sp>
      <p:sp>
        <p:nvSpPr>
          <p:cNvPr id="3" name="Content Placeholder 2"/>
          <p:cNvSpPr>
            <a:spLocks noGrp="1"/>
          </p:cNvSpPr>
          <p:nvPr>
            <p:ph idx="1"/>
          </p:nvPr>
        </p:nvSpPr>
        <p:spPr/>
        <p:txBody>
          <a:bodyPr>
            <a:normAutofit fontScale="92500" lnSpcReduction="20000"/>
          </a:bodyPr>
          <a:lstStyle/>
          <a:p>
            <a:pPr marL="0" indent="0" algn="ctr">
              <a:buNone/>
            </a:pPr>
            <a:endParaRPr lang="en-US" dirty="0"/>
          </a:p>
          <a:p>
            <a:pPr marL="0" indent="0" algn="ctr">
              <a:buNone/>
            </a:pPr>
            <a:r>
              <a:rPr lang="en-US" sz="21600" dirty="0" smtClean="0">
                <a:solidFill>
                  <a:schemeClr val="accent2"/>
                </a:solidFill>
                <a:latin typeface="Bodoni MT" pitchFamily="18" charset="0"/>
              </a:rPr>
              <a:t>?</a:t>
            </a:r>
            <a:endParaRPr lang="en-US" sz="21600" dirty="0">
              <a:solidFill>
                <a:schemeClr val="accent2"/>
              </a:solidFill>
              <a:latin typeface="Bodoni MT" pitchFamily="18" charset="0"/>
            </a:endParaRPr>
          </a:p>
          <a:p>
            <a:pPr marL="0" indent="0">
              <a:buNone/>
            </a:pPr>
            <a:r>
              <a:rPr lang="en-US" sz="6000" dirty="0" smtClean="0">
                <a:latin typeface="Berlin Sans FB Demi" pitchFamily="34" charset="0"/>
              </a:rPr>
              <a:t>			</a:t>
            </a:r>
            <a:endParaRPr lang="en-US" sz="20000" dirty="0" smtClean="0">
              <a:latin typeface="Bodoni MT" pitchFamily="18" charset="0"/>
            </a:endParaRPr>
          </a:p>
        </p:txBody>
      </p:sp>
      <p:pic>
        <p:nvPicPr>
          <p:cNvPr id="4"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6008712"/>
            <a:ext cx="1524000" cy="762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26953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additive="base">
                                        <p:cTn id="15"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a:xfrm>
            <a:off x="457200" y="1219200"/>
            <a:ext cx="8229600" cy="4906963"/>
          </a:xfrm>
        </p:spPr>
        <p:txBody>
          <a:bodyPr>
            <a:normAutofit/>
          </a:bodyPr>
          <a:lstStyle/>
          <a:p>
            <a:pPr marL="0" indent="0">
              <a:buNone/>
            </a:pPr>
            <a:r>
              <a:rPr lang="en-US" sz="2000" dirty="0"/>
              <a:t>Doran, J., </a:t>
            </a:r>
            <a:r>
              <a:rPr lang="en-US" sz="2000" dirty="0" err="1"/>
              <a:t>Brizee</a:t>
            </a:r>
            <a:r>
              <a:rPr lang="en-US" sz="2000" dirty="0"/>
              <a:t>, A., . Purdue OWL: Writing the Personal Statement (</a:t>
            </a:r>
            <a:r>
              <a:rPr lang="en-US" sz="2000" dirty="0" err="1"/>
              <a:t>n.d.</a:t>
            </a:r>
            <a:r>
              <a:rPr lang="en-US" sz="2000" dirty="0"/>
              <a:t>). 	Retrieved June 20, 2011, from 	</a:t>
            </a:r>
            <a:r>
              <a:rPr lang="en-US" sz="2000" dirty="0">
                <a:hlinkClick r:id="rId3"/>
              </a:rPr>
              <a:t>http://</a:t>
            </a:r>
            <a:r>
              <a:rPr lang="en-US" sz="2000" dirty="0" smtClean="0">
                <a:hlinkClick r:id="rId3"/>
              </a:rPr>
              <a:t>owl.english.purdue.edu/owl/resource/642/01</a:t>
            </a:r>
            <a:endParaRPr lang="en-US" sz="2000" dirty="0" smtClean="0"/>
          </a:p>
          <a:p>
            <a:pPr marL="0" indent="0">
              <a:buNone/>
            </a:pPr>
            <a:endParaRPr lang="en-US" sz="2000" dirty="0" smtClean="0"/>
          </a:p>
          <a:p>
            <a:pPr marL="0" indent="0">
              <a:buNone/>
            </a:pPr>
            <a:r>
              <a:rPr lang="en-US" sz="2000" dirty="0" err="1"/>
              <a:t>Sizoo</a:t>
            </a:r>
            <a:r>
              <a:rPr lang="en-US" sz="2000" dirty="0"/>
              <a:t>, Bob. (2001). </a:t>
            </a:r>
            <a:r>
              <a:rPr lang="en-US" sz="2000" i="1" dirty="0"/>
              <a:t>Teaching Powerful Writing.  </a:t>
            </a:r>
            <a:r>
              <a:rPr lang="en-US" sz="2000" dirty="0"/>
              <a:t>New York, NY: Scholastic Inc</a:t>
            </a:r>
            <a:r>
              <a:rPr lang="en-US" sz="2000" dirty="0" smtClean="0"/>
              <a:t>.</a:t>
            </a:r>
          </a:p>
          <a:p>
            <a:pPr marL="0" indent="0">
              <a:buNone/>
            </a:pPr>
            <a:endParaRPr lang="en-US" sz="2000" dirty="0"/>
          </a:p>
          <a:p>
            <a:pPr marL="0" indent="0">
              <a:buNone/>
            </a:pPr>
            <a:r>
              <a:rPr lang="en-US" sz="2000" dirty="0" smtClean="0"/>
              <a:t>UC Davis Undergraduate Admissions (</a:t>
            </a:r>
            <a:r>
              <a:rPr lang="en-US" sz="2000" dirty="0" err="1" smtClean="0"/>
              <a:t>n.d.</a:t>
            </a:r>
            <a:r>
              <a:rPr lang="en-US" sz="2000" dirty="0" smtClean="0"/>
              <a:t>).  Retrieved July 6, 2011 from</a:t>
            </a:r>
          </a:p>
          <a:p>
            <a:pPr marL="0" indent="0" algn="ctr">
              <a:buNone/>
            </a:pPr>
            <a:r>
              <a:rPr lang="en-US" sz="2000" dirty="0" smtClean="0">
                <a:hlinkClick r:id="rId4"/>
              </a:rPr>
              <a:t>http</a:t>
            </a:r>
            <a:r>
              <a:rPr lang="en-US" sz="2000" dirty="0">
                <a:hlinkClick r:id="rId4"/>
              </a:rPr>
              <a:t>://</a:t>
            </a:r>
            <a:r>
              <a:rPr lang="en-US" sz="2000" dirty="0" smtClean="0">
                <a:hlinkClick r:id="rId4"/>
              </a:rPr>
              <a:t>admissions.ucdavis.edu/admissions/personal_statement.cfm</a:t>
            </a:r>
            <a:endParaRPr lang="en-US" sz="2000" dirty="0"/>
          </a:p>
          <a:p>
            <a:pPr marL="0" indent="0">
              <a:buNone/>
            </a:pPr>
            <a:endParaRPr lang="en-US" sz="2000" dirty="0"/>
          </a:p>
          <a:p>
            <a:pPr marL="0" indent="0">
              <a:buNone/>
            </a:pPr>
            <a:r>
              <a:rPr lang="en-US" sz="2000" dirty="0" smtClean="0"/>
              <a:t>UCLA Undergraduate Admissions &amp; Relations with Schools (</a:t>
            </a:r>
            <a:r>
              <a:rPr lang="en-US" sz="2000" dirty="0" err="1" smtClean="0"/>
              <a:t>n.d.</a:t>
            </a:r>
            <a:r>
              <a:rPr lang="en-US" sz="2000" dirty="0" smtClean="0"/>
              <a:t>). Retrieved </a:t>
            </a:r>
            <a:r>
              <a:rPr lang="en-US" sz="2000" dirty="0"/>
              <a:t> </a:t>
            </a:r>
            <a:r>
              <a:rPr lang="en-US" sz="2000" dirty="0" smtClean="0"/>
              <a:t>             	June 20, 2011, from 	</a:t>
            </a:r>
            <a:r>
              <a:rPr lang="en-US" sz="2000" dirty="0" smtClean="0">
                <a:hlinkClick r:id="rId5"/>
              </a:rPr>
              <a:t>http://www.admissions.ucla/prospect/perstmt.htm</a:t>
            </a:r>
            <a:endParaRPr lang="en-US" sz="2000" dirty="0" smtClean="0"/>
          </a:p>
          <a:p>
            <a:pPr marL="0" indent="0">
              <a:buNone/>
            </a:pPr>
            <a:endParaRPr lang="en-US" sz="2000" dirty="0" smtClean="0"/>
          </a:p>
          <a:p>
            <a:pPr marL="0" indent="0">
              <a:buNone/>
            </a:pPr>
            <a:endParaRPr lang="en-US" sz="2000" dirty="0" smtClean="0"/>
          </a:p>
          <a:p>
            <a:endParaRPr lang="en-US" sz="2000" dirty="0" smtClean="0"/>
          </a:p>
          <a:p>
            <a:endParaRPr lang="en-US" dirty="0" smtClean="0"/>
          </a:p>
          <a:p>
            <a:endParaRPr lang="en-US" dirty="0"/>
          </a:p>
        </p:txBody>
      </p:sp>
      <p:pic>
        <p:nvPicPr>
          <p:cNvPr id="4" name="Picture 2" descr="Home">
            <a:hlinkClick r:id="rId6" tooltip="Home"/>
          </p:cNvPr>
          <p:cNvPicPr>
            <a:picLocks noChangeAspect="1" noChangeArrowheads="1"/>
          </p:cNvPicPr>
          <p:nvPr/>
        </p:nvPicPr>
        <p:blipFill>
          <a:blip r:embed="rId7">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6008712"/>
            <a:ext cx="1524000" cy="762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96048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Autofit/>
          </a:bodyPr>
          <a:lstStyle/>
          <a:p>
            <a:pPr eaLnBrk="1" fontAlgn="auto" hangingPunct="1">
              <a:spcAft>
                <a:spcPts val="0"/>
              </a:spcAft>
              <a:defRPr/>
            </a:pPr>
            <a:r>
              <a:rPr lang="en-US" sz="4600" dirty="0" smtClean="0">
                <a:solidFill>
                  <a:srgbClr val="C00000"/>
                </a:solidFill>
                <a:effectLst>
                  <a:outerShdw blurRad="50800" dist="38100" dir="2700000">
                    <a:srgbClr val="000000">
                      <a:alpha val="43000"/>
                    </a:srgbClr>
                  </a:outerShdw>
                </a:effectLst>
                <a:latin typeface="Times New Roman" pitchFamily="18" charset="0"/>
                <a:cs typeface="Times New Roman" pitchFamily="18" charset="0"/>
              </a:rPr>
              <a:t>Session Feedback</a:t>
            </a:r>
            <a:endParaRPr lang="en-US" sz="4600" dirty="0">
              <a:solidFill>
                <a:srgbClr val="C00000"/>
              </a:solidFill>
              <a:latin typeface="Times New Roman" pitchFamily="18" charset="0"/>
              <a:cs typeface="Times New Roman" pitchFamily="18" charset="0"/>
            </a:endParaRPr>
          </a:p>
        </p:txBody>
      </p:sp>
      <p:pic>
        <p:nvPicPr>
          <p:cNvPr id="20484" name="Picture 3" descr="test.jpg"/>
          <p:cNvPicPr>
            <a:picLocks noChangeAspect="1" noChangeArrowheads="1"/>
          </p:cNvPicPr>
          <p:nvPr/>
        </p:nvPicPr>
        <p:blipFill>
          <a:blip r:embed="rId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22243" b="16296"/>
          <a:stretch>
            <a:fillRect/>
          </a:stretch>
        </p:blipFill>
        <p:spPr bwMode="auto">
          <a:xfrm>
            <a:off x="3352800" y="2286000"/>
            <a:ext cx="2438400" cy="182880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4" name="Picture 2" descr="Home">
            <a:hlinkClick r:id="rId4" tooltip="Home"/>
          </p:cNvPr>
          <p:cNvPicPr>
            <a:picLocks noChangeAspect="1" noChangeArrowheads="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6008712"/>
            <a:ext cx="1524000" cy="762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226401187"/>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Session Feedback</a:t>
            </a:r>
            <a:endParaRPr lang="en-US" dirty="0">
              <a:solidFill>
                <a:schemeClr val="accent2"/>
              </a:solidFill>
            </a:endParaRPr>
          </a:p>
        </p:txBody>
      </p:sp>
      <p:sp>
        <p:nvSpPr>
          <p:cNvPr id="3" name="Content Placeholder 2"/>
          <p:cNvSpPr>
            <a:spLocks noGrp="1"/>
          </p:cNvSpPr>
          <p:nvPr>
            <p:ph idx="1"/>
          </p:nvPr>
        </p:nvSpPr>
        <p:spPr>
          <a:xfrm>
            <a:off x="457200" y="1219200"/>
            <a:ext cx="8229600" cy="5410200"/>
          </a:xfrm>
        </p:spPr>
        <p:txBody>
          <a:bodyPr>
            <a:normAutofit/>
          </a:bodyPr>
          <a:lstStyle/>
          <a:p>
            <a:pPr marL="0" indent="0">
              <a:buNone/>
            </a:pPr>
            <a:r>
              <a:rPr lang="en-US" dirty="0" smtClean="0"/>
              <a:t>1.  What was confusing or unclear about this lesson?</a:t>
            </a:r>
          </a:p>
          <a:p>
            <a:endParaRPr lang="en-US" dirty="0"/>
          </a:p>
          <a:p>
            <a:pPr marL="0" indent="0">
              <a:buNone/>
            </a:pPr>
            <a:r>
              <a:rPr lang="en-US" dirty="0" smtClean="0"/>
              <a:t>2.  What do you think parents would be confused about?</a:t>
            </a:r>
          </a:p>
          <a:p>
            <a:pPr marL="0" indent="0">
              <a:buNone/>
            </a:pPr>
            <a:endParaRPr lang="en-US" dirty="0"/>
          </a:p>
          <a:p>
            <a:pPr marL="0" indent="0">
              <a:buNone/>
            </a:pPr>
            <a:r>
              <a:rPr lang="en-US" dirty="0" smtClean="0"/>
              <a:t>3. What changes do you suggest for this lesson?</a:t>
            </a:r>
          </a:p>
          <a:p>
            <a:pPr marL="0" indent="0">
              <a:buNone/>
            </a:pPr>
            <a:r>
              <a:rPr lang="en-US" dirty="0" smtClean="0"/>
              <a:t>4.  What did you like?</a:t>
            </a:r>
            <a:endParaRPr lang="en-US" dirty="0"/>
          </a:p>
          <a:p>
            <a:pPr marL="0" indent="0">
              <a:buNone/>
            </a:pPr>
            <a:r>
              <a:rPr lang="en-US" dirty="0"/>
              <a:t>5</a:t>
            </a:r>
            <a:r>
              <a:rPr lang="en-US" dirty="0" smtClean="0"/>
              <a:t>. Comments:</a:t>
            </a:r>
            <a:endParaRPr lang="en-US" dirty="0"/>
          </a:p>
        </p:txBody>
      </p:sp>
      <p:pic>
        <p:nvPicPr>
          <p:cNvPr id="4"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6248400"/>
            <a:ext cx="1044624" cy="522312"/>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006168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69912" y="914400"/>
            <a:ext cx="8042276" cy="5257800"/>
          </a:xfrm>
          <a:extLst/>
        </p:spPr>
        <p:txBody>
          <a:bodyPr>
            <a:normAutofit/>
          </a:bodyPr>
          <a:lstStyle/>
          <a:p>
            <a:pPr>
              <a:defRPr/>
            </a:pPr>
            <a:r>
              <a:rPr lang="en-US" sz="7200" b="1" dirty="0" smtClean="0">
                <a:ln w="10541" cmpd="sng">
                  <a:solidFill>
                    <a:schemeClr val="accent1">
                      <a:shade val="88000"/>
                      <a:satMod val="110000"/>
                    </a:schemeClr>
                  </a:solidFill>
                  <a:prstDash val="solid"/>
                </a:ln>
                <a:solidFill>
                  <a:schemeClr val="accent2"/>
                </a:solidFill>
                <a:latin typeface="Times New Roman" pitchFamily="18" charset="0"/>
                <a:cs typeface="Times New Roman" pitchFamily="18" charset="0"/>
              </a:rPr>
              <a:t/>
            </a:r>
            <a:br>
              <a:rPr lang="en-US" sz="7200" b="1" dirty="0" smtClean="0">
                <a:ln w="10541" cmpd="sng">
                  <a:solidFill>
                    <a:schemeClr val="accent1">
                      <a:shade val="88000"/>
                      <a:satMod val="110000"/>
                    </a:schemeClr>
                  </a:solidFill>
                  <a:prstDash val="solid"/>
                </a:ln>
                <a:solidFill>
                  <a:schemeClr val="accent2"/>
                </a:solidFill>
                <a:latin typeface="Times New Roman" pitchFamily="18" charset="0"/>
                <a:cs typeface="Times New Roman" pitchFamily="18" charset="0"/>
              </a:rPr>
            </a:br>
            <a:r>
              <a:rPr lang="en-US" sz="6600" b="1" dirty="0" smtClean="0">
                <a:ln w="10541" cmpd="sng">
                  <a:solidFill>
                    <a:schemeClr val="accent1">
                      <a:shade val="88000"/>
                      <a:satMod val="110000"/>
                    </a:schemeClr>
                  </a:solidFill>
                  <a:prstDash val="solid"/>
                </a:ln>
                <a:solidFill>
                  <a:schemeClr val="accent2"/>
                </a:solidFill>
                <a:latin typeface="Times New Roman" pitchFamily="18" charset="0"/>
                <a:cs typeface="Times New Roman" pitchFamily="18" charset="0"/>
              </a:rPr>
              <a:t>Thank You!</a:t>
            </a:r>
            <a:endParaRPr lang="en-US" sz="6600" dirty="0">
              <a:solidFill>
                <a:schemeClr val="accent2"/>
              </a:solidFill>
              <a:latin typeface="Times New Roman" pitchFamily="18" charset="0"/>
              <a:cs typeface="Times New Roman" pitchFamily="18" charset="0"/>
            </a:endParaRPr>
          </a:p>
        </p:txBody>
      </p:sp>
      <p:pic>
        <p:nvPicPr>
          <p:cNvPr id="3"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819400" y="1033530"/>
            <a:ext cx="3352800" cy="21336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57566823"/>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Classroom standards</a:t>
            </a:r>
            <a:endParaRPr lang="en-US" dirty="0">
              <a:solidFill>
                <a:schemeClr val="accent2"/>
              </a:solidFill>
            </a:endParaRPr>
          </a:p>
        </p:txBody>
      </p:sp>
      <p:sp>
        <p:nvSpPr>
          <p:cNvPr id="3" name="Content Placeholder 2"/>
          <p:cNvSpPr>
            <a:spLocks noGrp="1"/>
          </p:cNvSpPr>
          <p:nvPr>
            <p:ph idx="1"/>
          </p:nvPr>
        </p:nvSpPr>
        <p:spPr/>
        <p:txBody>
          <a:bodyPr/>
          <a:lstStyle/>
          <a:p>
            <a:r>
              <a:rPr lang="en-US" dirty="0" smtClean="0"/>
              <a:t>When the teacher is talking please listen attentively.  </a:t>
            </a:r>
          </a:p>
          <a:p>
            <a:r>
              <a:rPr lang="en-US" dirty="0" smtClean="0"/>
              <a:t>Raise your hand if you have a question.</a:t>
            </a:r>
          </a:p>
          <a:p>
            <a:r>
              <a:rPr lang="en-US" dirty="0" smtClean="0"/>
              <a:t>If you are tempted to speak please wait until the brainstorm activity. </a:t>
            </a:r>
          </a:p>
          <a:p>
            <a:r>
              <a:rPr lang="en-US" dirty="0" smtClean="0"/>
              <a:t>Please wait until the end of class to share your favorite magazines or Avon books. </a:t>
            </a:r>
            <a:endParaRPr lang="en-US" dirty="0"/>
          </a:p>
        </p:txBody>
      </p:sp>
      <p:pic>
        <p:nvPicPr>
          <p:cNvPr id="1026"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6008712"/>
            <a:ext cx="1524000" cy="762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027" name="Picture 3" descr="C:\Users\lxfuent\AppData\Local\Microsoft\Windows\Temporary Internet Files\Content.IE5\06BKE06H\MP900409483[1].jpg"/>
          <p:cNvPicPr>
            <a:picLocks noChangeAspect="1" noChangeArrowheads="1"/>
          </p:cNvPicPr>
          <p:nvPr/>
        </p:nvPicPr>
        <p:blipFill>
          <a:blip r:embed="rId5"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086600" y="228600"/>
            <a:ext cx="1824147" cy="1284312"/>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05600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042275" cy="1336675"/>
          </a:xfrm>
        </p:spPr>
        <p:txBody>
          <a:bodyPr rtlCol="0" anchor="ctr">
            <a:noAutofit/>
          </a:bodyPr>
          <a:lstStyle/>
          <a:p>
            <a:pPr fontAlgn="auto">
              <a:spcAft>
                <a:spcPts val="0"/>
              </a:spcAft>
              <a:defRPr/>
            </a:pPr>
            <a:r>
              <a:rPr lang="es-ES_tradnl" dirty="0" smtClean="0">
                <a:effectLst>
                  <a:outerShdw blurRad="50800" dist="38100" dir="2700000">
                    <a:srgbClr val="000000">
                      <a:alpha val="43000"/>
                    </a:srgbClr>
                  </a:outerShdw>
                </a:effectLst>
              </a:rPr>
              <a:t>    </a:t>
            </a:r>
            <a:r>
              <a:rPr lang="en-US" sz="4600" dirty="0" smtClean="0">
                <a:solidFill>
                  <a:srgbClr val="C00000"/>
                </a:solidFill>
                <a:effectLst>
                  <a:outerShdw blurRad="50800" dist="38100" dir="2700000">
                    <a:srgbClr val="000000">
                      <a:alpha val="43000"/>
                    </a:srgbClr>
                  </a:outerShdw>
                </a:effectLst>
                <a:latin typeface="Times New Roman" pitchFamily="18" charset="0"/>
                <a:cs typeface="Times New Roman" pitchFamily="18" charset="0"/>
              </a:rPr>
              <a:t>Objectives</a:t>
            </a:r>
            <a:endParaRPr lang="en-US" sz="4600" dirty="0">
              <a:solidFill>
                <a:srgbClr val="C00000"/>
              </a:solidFill>
              <a:effectLst>
                <a:outerShdw blurRad="50800" dist="38100" dir="2700000">
                  <a:srgbClr val="000000">
                    <a:alpha val="43000"/>
                  </a:srgbClr>
                </a:outerShdw>
              </a:effectLst>
              <a:latin typeface="Times New Roman" pitchFamily="18" charset="0"/>
              <a:cs typeface="Times New Roman" pitchFamily="18" charset="0"/>
            </a:endParaRPr>
          </a:p>
        </p:txBody>
      </p:sp>
      <p:sp>
        <p:nvSpPr>
          <p:cNvPr id="7" name="TextBox 6"/>
          <p:cNvSpPr txBox="1">
            <a:spLocks noChangeArrowheads="1"/>
          </p:cNvSpPr>
          <p:nvPr/>
        </p:nvSpPr>
        <p:spPr bwMode="auto">
          <a:xfrm>
            <a:off x="1493837" y="1567543"/>
            <a:ext cx="6765925" cy="40011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defRPr>
            </a:lvl9pPr>
          </a:lstStyle>
          <a:p>
            <a:pPr marL="342900" indent="-342900" eaLnBrk="1" hangingPunct="1">
              <a:buFont typeface="Arial" pitchFamily="34" charset="0"/>
              <a:buChar char="•"/>
            </a:pPr>
            <a:r>
              <a:rPr lang="en-US" sz="2000" dirty="0" smtClean="0">
                <a:solidFill>
                  <a:srgbClr val="404040"/>
                </a:solidFill>
                <a:latin typeface="Times New Roman" pitchFamily="18" charset="0"/>
                <a:cs typeface="Times New Roman" pitchFamily="18" charset="0"/>
              </a:rPr>
              <a:t>Understand the importance of a personal statement</a:t>
            </a:r>
            <a:endParaRPr lang="en-US" sz="2000" dirty="0">
              <a:solidFill>
                <a:srgbClr val="404040"/>
              </a:solidFill>
              <a:latin typeface="Times New Roman" pitchFamily="18" charset="0"/>
              <a:cs typeface="Times New Roman" pitchFamily="18" charset="0"/>
            </a:endParaRPr>
          </a:p>
        </p:txBody>
      </p:sp>
      <p:sp>
        <p:nvSpPr>
          <p:cNvPr id="8" name="TextBox 7"/>
          <p:cNvSpPr txBox="1">
            <a:spLocks noChangeArrowheads="1"/>
          </p:cNvSpPr>
          <p:nvPr/>
        </p:nvSpPr>
        <p:spPr bwMode="auto">
          <a:xfrm>
            <a:off x="1676400" y="4120970"/>
            <a:ext cx="6934200" cy="400110"/>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defRPr>
            </a:lvl9pPr>
          </a:lstStyle>
          <a:p>
            <a:pPr marL="342900" indent="-342900" eaLnBrk="1" hangingPunct="1">
              <a:buFont typeface="Arial" pitchFamily="34" charset="0"/>
              <a:buChar char="•"/>
            </a:pPr>
            <a:r>
              <a:rPr lang="en-US" sz="2000" dirty="0">
                <a:solidFill>
                  <a:srgbClr val="404040"/>
                </a:solidFill>
                <a:latin typeface="Times New Roman" pitchFamily="18" charset="0"/>
                <a:cs typeface="Times New Roman" pitchFamily="18" charset="0"/>
              </a:rPr>
              <a:t>Practice writing a personal statement </a:t>
            </a:r>
          </a:p>
        </p:txBody>
      </p:sp>
      <p:pic>
        <p:nvPicPr>
          <p:cNvPr id="12296" name="Picture 11"/>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00063" y="381000"/>
            <a:ext cx="960437" cy="95567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4" name="Rectangle 3"/>
          <p:cNvSpPr/>
          <p:nvPr/>
        </p:nvSpPr>
        <p:spPr>
          <a:xfrm>
            <a:off x="1560306" y="2819400"/>
            <a:ext cx="5486400" cy="954107"/>
          </a:xfrm>
          <a:prstGeom prst="rect">
            <a:avLst/>
          </a:prstGeom>
        </p:spPr>
        <p:txBody>
          <a:bodyPr wrap="square">
            <a:spAutoFit/>
          </a:bodyPr>
          <a:lstStyle/>
          <a:p>
            <a:pPr marL="342900" indent="-342900">
              <a:buFont typeface="Arial" pitchFamily="34" charset="0"/>
              <a:buChar char="•"/>
            </a:pPr>
            <a:r>
              <a:rPr lang="en-US" sz="2000" dirty="0" smtClean="0">
                <a:solidFill>
                  <a:srgbClr val="404040"/>
                </a:solidFill>
                <a:latin typeface="Times New Roman" pitchFamily="18" charset="0"/>
                <a:cs typeface="Times New Roman" pitchFamily="18" charset="0"/>
              </a:rPr>
              <a:t>Understand </a:t>
            </a:r>
            <a:r>
              <a:rPr lang="en-US" sz="2000" dirty="0">
                <a:solidFill>
                  <a:srgbClr val="404040"/>
                </a:solidFill>
                <a:latin typeface="Times New Roman" pitchFamily="18" charset="0"/>
                <a:cs typeface="Times New Roman" pitchFamily="18" charset="0"/>
              </a:rPr>
              <a:t>the format of a personal statement </a:t>
            </a:r>
          </a:p>
          <a:p>
            <a:pPr marL="342900" indent="-342900">
              <a:buFont typeface="Arial" pitchFamily="34" charset="0"/>
              <a:buChar char="•"/>
            </a:pPr>
            <a:endParaRPr lang="es-ES_tradnl" dirty="0">
              <a:solidFill>
                <a:srgbClr val="404040"/>
              </a:solidFill>
              <a:latin typeface="Times New Roman" pitchFamily="18" charset="0"/>
              <a:cs typeface="Times New Roman" pitchFamily="18" charset="0"/>
            </a:endParaRPr>
          </a:p>
          <a:p>
            <a:pPr marL="342900" indent="-342900">
              <a:buFont typeface="Arial" pitchFamily="34" charset="0"/>
              <a:buChar char="•"/>
            </a:pPr>
            <a:endParaRPr lang="en-US" dirty="0">
              <a:solidFill>
                <a:srgbClr val="404040"/>
              </a:solidFill>
              <a:latin typeface="Times New Roman" pitchFamily="18" charset="0"/>
              <a:cs typeface="Times New Roman" pitchFamily="18" charset="0"/>
            </a:endParaRPr>
          </a:p>
        </p:txBody>
      </p:sp>
      <p:pic>
        <p:nvPicPr>
          <p:cNvPr id="9" name="Picture 2" descr="Home">
            <a:hlinkClick r:id="rId4" tooltip="Home"/>
          </p:cNvPr>
          <p:cNvPicPr>
            <a:picLocks noChangeAspect="1" noChangeArrowheads="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6008712"/>
            <a:ext cx="1524000" cy="762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63074878"/>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1000"/>
                                        <p:tgtEl>
                                          <p:spTgt spid="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Rationale</a:t>
            </a:r>
            <a:endParaRPr lang="en-US" dirty="0">
              <a:solidFill>
                <a:schemeClr val="accent2"/>
              </a:solidFill>
            </a:endParaRPr>
          </a:p>
        </p:txBody>
      </p:sp>
      <p:sp>
        <p:nvSpPr>
          <p:cNvPr id="3" name="Content Placeholder 2"/>
          <p:cNvSpPr>
            <a:spLocks noGrp="1"/>
          </p:cNvSpPr>
          <p:nvPr>
            <p:ph idx="1"/>
          </p:nvPr>
        </p:nvSpPr>
        <p:spPr>
          <a:xfrm>
            <a:off x="457200" y="1219200"/>
            <a:ext cx="8229600" cy="5257800"/>
          </a:xfrm>
        </p:spPr>
        <p:txBody>
          <a:bodyPr>
            <a:normAutofit/>
          </a:bodyPr>
          <a:lstStyle/>
          <a:p>
            <a:r>
              <a:rPr lang="en-US" sz="2800" dirty="0" smtClean="0"/>
              <a:t>Our mission is to </a:t>
            </a:r>
            <a:r>
              <a:rPr lang="en-US" sz="2800" dirty="0" smtClean="0">
                <a:solidFill>
                  <a:schemeClr val="accent2"/>
                </a:solidFill>
              </a:rPr>
              <a:t>empower, engage </a:t>
            </a:r>
            <a:r>
              <a:rPr lang="en-US" sz="2800" dirty="0" smtClean="0"/>
              <a:t>and </a:t>
            </a:r>
            <a:r>
              <a:rPr lang="en-US" sz="2800" dirty="0" smtClean="0">
                <a:solidFill>
                  <a:schemeClr val="accent2"/>
                </a:solidFill>
              </a:rPr>
              <a:t>connect</a:t>
            </a:r>
            <a:r>
              <a:rPr lang="en-US" sz="2800" dirty="0" smtClean="0"/>
              <a:t> families to support student achievement.  </a:t>
            </a:r>
          </a:p>
          <a:p>
            <a:r>
              <a:rPr lang="en-US" sz="2800" dirty="0" smtClean="0"/>
              <a:t>It is important for families to understand the </a:t>
            </a:r>
            <a:r>
              <a:rPr lang="en-US" sz="2800" b="1" dirty="0" smtClean="0">
                <a:solidFill>
                  <a:schemeClr val="accent2"/>
                </a:solidFill>
              </a:rPr>
              <a:t>importance</a:t>
            </a:r>
            <a:r>
              <a:rPr lang="en-US" sz="2800" dirty="0" smtClean="0"/>
              <a:t> of writing a personal statement for a college application.  </a:t>
            </a:r>
          </a:p>
          <a:p>
            <a:r>
              <a:rPr lang="en-US" sz="2800" dirty="0">
                <a:solidFill>
                  <a:schemeClr val="accent2"/>
                </a:solidFill>
              </a:rPr>
              <a:t>E</a:t>
            </a:r>
            <a:r>
              <a:rPr lang="en-US" sz="2800" dirty="0" smtClean="0">
                <a:solidFill>
                  <a:schemeClr val="accent2"/>
                </a:solidFill>
              </a:rPr>
              <a:t>ncourage </a:t>
            </a:r>
            <a:r>
              <a:rPr lang="en-US" sz="2800" dirty="0" smtClean="0"/>
              <a:t>your teenager to plan &amp; write this essay before it is due.</a:t>
            </a:r>
          </a:p>
          <a:p>
            <a:r>
              <a:rPr lang="en-US" sz="2800" dirty="0" smtClean="0"/>
              <a:t>Many teachers call an autobiographical incident a </a:t>
            </a:r>
            <a:r>
              <a:rPr lang="en-US" sz="2800" dirty="0" smtClean="0">
                <a:solidFill>
                  <a:schemeClr val="accent2"/>
                </a:solidFill>
              </a:rPr>
              <a:t>“crystal moment” </a:t>
            </a:r>
            <a:r>
              <a:rPr lang="en-US" sz="2800" dirty="0" smtClean="0"/>
              <a:t>(</a:t>
            </a:r>
            <a:r>
              <a:rPr lang="en-US" sz="2800" dirty="0" err="1" smtClean="0"/>
              <a:t>Sizoo</a:t>
            </a:r>
            <a:r>
              <a:rPr lang="en-US" sz="2800" dirty="0" smtClean="0"/>
              <a:t>, Bob pg. 18).</a:t>
            </a:r>
          </a:p>
          <a:p>
            <a:pPr marL="0" indent="0">
              <a:buNone/>
            </a:pPr>
            <a:endParaRPr lang="en-US" dirty="0"/>
          </a:p>
        </p:txBody>
      </p:sp>
      <p:pic>
        <p:nvPicPr>
          <p:cNvPr id="5" name="Picture 2" descr="Home">
            <a:hlinkClick r:id="rId3" tooltip="Home"/>
          </p:cNvPr>
          <p:cNvPicPr>
            <a:picLocks noChangeAspect="1" noChangeArrowheads="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6008712"/>
            <a:ext cx="1524000" cy="762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6" name="Picture 2" descr="C:\Users\lxfuent\AppData\Local\Microsoft\Windows\Temporary Internet Files\Content.IE5\ANVCYGD4\MP900407402[1].jpg"/>
          <p:cNvPicPr>
            <a:picLocks noChangeAspect="1" noChangeArrowheads="1"/>
          </p:cNvPicPr>
          <p:nvPr/>
        </p:nvPicPr>
        <p:blipFill>
          <a:blip r:embed="rId5"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477000" y="5322912"/>
            <a:ext cx="1676400" cy="13716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442909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rgbClr val="C00000"/>
                </a:solidFill>
              </a:rPr>
              <a:t>English-Language Arts Content Standards (11</a:t>
            </a:r>
            <a:r>
              <a:rPr lang="en-US" baseline="30000" dirty="0">
                <a:solidFill>
                  <a:srgbClr val="C00000"/>
                </a:solidFill>
              </a:rPr>
              <a:t>th</a:t>
            </a:r>
            <a:r>
              <a:rPr lang="en-US" dirty="0">
                <a:solidFill>
                  <a:srgbClr val="C00000"/>
                </a:solidFill>
              </a:rPr>
              <a:t> &amp; 12</a:t>
            </a:r>
            <a:r>
              <a:rPr lang="en-US" baseline="30000" dirty="0">
                <a:solidFill>
                  <a:srgbClr val="C00000"/>
                </a:solidFill>
              </a:rPr>
              <a:t>th</a:t>
            </a:r>
            <a:r>
              <a:rPr lang="en-US" dirty="0">
                <a:solidFill>
                  <a:srgbClr val="C00000"/>
                </a:solidFill>
              </a:rPr>
              <a:t> grade)</a:t>
            </a:r>
            <a:endParaRPr lang="en-US" dirty="0"/>
          </a:p>
        </p:txBody>
      </p:sp>
      <p:sp>
        <p:nvSpPr>
          <p:cNvPr id="3" name="Content Placeholder 2"/>
          <p:cNvSpPr>
            <a:spLocks noGrp="1"/>
          </p:cNvSpPr>
          <p:nvPr>
            <p:ph idx="1"/>
          </p:nvPr>
        </p:nvSpPr>
        <p:spPr>
          <a:xfrm>
            <a:off x="457200" y="1600200"/>
            <a:ext cx="8229600" cy="5029200"/>
          </a:xfrm>
        </p:spPr>
        <p:txBody>
          <a:bodyPr>
            <a:normAutofit lnSpcReduction="10000"/>
          </a:bodyPr>
          <a:lstStyle/>
          <a:p>
            <a:r>
              <a:rPr lang="en-US" dirty="0" smtClean="0"/>
              <a:t>1.0 Writing Strategies</a:t>
            </a:r>
          </a:p>
          <a:p>
            <a:r>
              <a:rPr lang="en-US" sz="1800" dirty="0" smtClean="0"/>
              <a:t>Students write coherent &amp; focused texts that convey a well-defined perspective &amp; tightly reasoned argument.  The writing demonstrates students’ awareness of the audience &amp; purpose &amp; </a:t>
            </a:r>
            <a:r>
              <a:rPr lang="en-US" sz="1800" dirty="0" smtClean="0">
                <a:solidFill>
                  <a:schemeClr val="accent2"/>
                </a:solidFill>
              </a:rPr>
              <a:t>progression through the stages of the writing process. </a:t>
            </a:r>
          </a:p>
          <a:p>
            <a:r>
              <a:rPr lang="en-US" sz="1800" dirty="0" smtClean="0"/>
              <a:t>Organization and Purpose</a:t>
            </a:r>
          </a:p>
          <a:p>
            <a:r>
              <a:rPr lang="en-US" sz="1800" dirty="0" smtClean="0"/>
              <a:t>1.1 Demonstrate an understanding of the elements of discourse (e.g. purpose, speaker, audience, form) when completing narrative, expository, </a:t>
            </a:r>
            <a:r>
              <a:rPr lang="en-US" sz="1800" dirty="0" smtClean="0">
                <a:solidFill>
                  <a:schemeClr val="accent2"/>
                </a:solidFill>
              </a:rPr>
              <a:t>persuasive,</a:t>
            </a:r>
            <a:r>
              <a:rPr lang="en-US" sz="1800" dirty="0" smtClean="0"/>
              <a:t> or descriptive writing assignments. </a:t>
            </a:r>
          </a:p>
          <a:p>
            <a:r>
              <a:rPr lang="en-US" sz="1800" dirty="0" smtClean="0"/>
              <a:t>1.3 Structure ideas and arguments in a sustained, </a:t>
            </a:r>
            <a:r>
              <a:rPr lang="en-US" sz="1800" dirty="0" smtClean="0">
                <a:solidFill>
                  <a:schemeClr val="accent2"/>
                </a:solidFill>
              </a:rPr>
              <a:t>persuasive,</a:t>
            </a:r>
            <a:r>
              <a:rPr lang="en-US" sz="1800" dirty="0" smtClean="0"/>
              <a:t> &amp; sophisticated way &amp; </a:t>
            </a:r>
            <a:r>
              <a:rPr lang="en-US" sz="1800" dirty="0" smtClean="0">
                <a:solidFill>
                  <a:schemeClr val="accent2"/>
                </a:solidFill>
              </a:rPr>
              <a:t>support them with precise and relevant examples</a:t>
            </a:r>
            <a:r>
              <a:rPr lang="en-US" sz="1800" dirty="0" smtClean="0"/>
              <a:t>.</a:t>
            </a:r>
          </a:p>
          <a:p>
            <a:r>
              <a:rPr lang="en-US" dirty="0" smtClean="0"/>
              <a:t>2.0 Writing Applications</a:t>
            </a:r>
          </a:p>
          <a:p>
            <a:r>
              <a:rPr lang="en-US" sz="1800" b="1" dirty="0" smtClean="0"/>
              <a:t>2.1 Write fictional, </a:t>
            </a:r>
            <a:r>
              <a:rPr lang="en-US" sz="1800" b="1" dirty="0" smtClean="0">
                <a:solidFill>
                  <a:schemeClr val="accent2"/>
                </a:solidFill>
              </a:rPr>
              <a:t>autobiographical</a:t>
            </a:r>
            <a:r>
              <a:rPr lang="en-US" sz="1800" b="1" dirty="0" smtClean="0"/>
              <a:t>, or biographical narratives:</a:t>
            </a:r>
          </a:p>
          <a:p>
            <a:pPr marL="800100" lvl="1" indent="-342900">
              <a:buAutoNum type="alphaLcPeriod"/>
            </a:pPr>
            <a:r>
              <a:rPr lang="en-US" sz="1800" dirty="0" smtClean="0"/>
              <a:t>Narrate a </a:t>
            </a:r>
            <a:r>
              <a:rPr lang="en-US" sz="1800" dirty="0" smtClean="0">
                <a:solidFill>
                  <a:schemeClr val="accent2"/>
                </a:solidFill>
              </a:rPr>
              <a:t>sequence of events </a:t>
            </a:r>
            <a:r>
              <a:rPr lang="en-US" sz="1800" dirty="0" smtClean="0"/>
              <a:t>&amp; communicate their significance to the audience.</a:t>
            </a:r>
          </a:p>
          <a:p>
            <a:pPr marL="800100" lvl="1" indent="-342900">
              <a:buAutoNum type="alphaLcPeriod"/>
            </a:pPr>
            <a:r>
              <a:rPr lang="en-US" sz="1800" dirty="0" smtClean="0"/>
              <a:t>Locate </a:t>
            </a:r>
            <a:r>
              <a:rPr lang="en-US" sz="1800" dirty="0" smtClean="0">
                <a:solidFill>
                  <a:schemeClr val="accent2"/>
                </a:solidFill>
              </a:rPr>
              <a:t>scenes &amp; incidents </a:t>
            </a:r>
            <a:r>
              <a:rPr lang="en-US" sz="1800" dirty="0" smtClean="0"/>
              <a:t>in specific places. </a:t>
            </a:r>
          </a:p>
          <a:p>
            <a:endParaRPr lang="en-US" dirty="0" smtClean="0"/>
          </a:p>
          <a:p>
            <a:endParaRPr lang="en-US" sz="1800" dirty="0"/>
          </a:p>
        </p:txBody>
      </p:sp>
      <p:pic>
        <p:nvPicPr>
          <p:cNvPr id="2050" name="Picture 2" descr="C:\Program Files\Microsoft Office\MEDIA\CAGCAT10\j0217698.wmf"/>
          <p:cNvPicPr>
            <a:picLocks noChangeAspect="1" noChangeArrowheads="1"/>
          </p:cNvPicPr>
          <p:nvPr/>
        </p:nvPicPr>
        <p:blipFill>
          <a:blip r:embed="rId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8001000" y="533400"/>
            <a:ext cx="685800" cy="664627"/>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5" name="Picture 2" descr="Home">
            <a:hlinkClick r:id="rId4" tooltip="Home"/>
          </p:cNvPr>
          <p:cNvPicPr>
            <a:picLocks noChangeAspect="1" noChangeArrowheads="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8977" y="6350713"/>
            <a:ext cx="1014574" cy="507287"/>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587525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Content Standards (cont.)</a:t>
            </a:r>
            <a:endParaRPr lang="en-US" dirty="0">
              <a:solidFill>
                <a:schemeClr val="accent2"/>
              </a:solidFill>
            </a:endParaRPr>
          </a:p>
        </p:txBody>
      </p:sp>
      <p:sp>
        <p:nvSpPr>
          <p:cNvPr id="3" name="Content Placeholder 2"/>
          <p:cNvSpPr>
            <a:spLocks noGrp="1"/>
          </p:cNvSpPr>
          <p:nvPr>
            <p:ph idx="1"/>
          </p:nvPr>
        </p:nvSpPr>
        <p:spPr>
          <a:xfrm>
            <a:off x="457200" y="1143000"/>
            <a:ext cx="8229600" cy="5410200"/>
          </a:xfrm>
        </p:spPr>
        <p:txBody>
          <a:bodyPr>
            <a:normAutofit/>
          </a:bodyPr>
          <a:lstStyle/>
          <a:p>
            <a:r>
              <a:rPr lang="en-US" dirty="0" smtClean="0"/>
              <a:t>2.3 Write reflective compositions:</a:t>
            </a:r>
          </a:p>
          <a:p>
            <a:pPr marL="0" indent="0">
              <a:buNone/>
            </a:pPr>
            <a:r>
              <a:rPr lang="en-US" dirty="0" smtClean="0"/>
              <a:t>a. Explore the significance of </a:t>
            </a:r>
            <a:r>
              <a:rPr lang="en-US" dirty="0" smtClean="0">
                <a:solidFill>
                  <a:schemeClr val="accent2"/>
                </a:solidFill>
              </a:rPr>
              <a:t>personal experiences</a:t>
            </a:r>
            <a:r>
              <a:rPr lang="en-US" dirty="0" smtClean="0"/>
              <a:t>, events, conditions, or concerns by using rhetorical strategies, (e.g., narration, description, exposition, persuasion).</a:t>
            </a:r>
          </a:p>
          <a:p>
            <a:pPr marL="0" indent="0">
              <a:buNone/>
            </a:pPr>
            <a:r>
              <a:rPr lang="en-US" b="1" dirty="0" smtClean="0"/>
              <a:t>2.4 Write historical investigation reports:</a:t>
            </a:r>
          </a:p>
          <a:p>
            <a:pPr marL="0" indent="0">
              <a:buNone/>
            </a:pPr>
            <a:r>
              <a:rPr lang="en-US" dirty="0" smtClean="0"/>
              <a:t>b. Analyze several historical records of a single event, examining critical relationships between elements of the research topic. </a:t>
            </a:r>
          </a:p>
        </p:txBody>
      </p:sp>
      <p:pic>
        <p:nvPicPr>
          <p:cNvPr id="4" name="Picture 2" descr="C:\Program Files\Microsoft Office\MEDIA\CAGCAT10\j0217698.wmf"/>
          <p:cNvPicPr>
            <a:picLocks noChangeAspect="1" noChangeArrowheads="1"/>
          </p:cNvPicPr>
          <p:nvPr/>
        </p:nvPicPr>
        <p:blipFill>
          <a:blip r:embed="rId3" cstate="print">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8001000" y="533400"/>
            <a:ext cx="685800" cy="664627"/>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5" name="Picture 2" descr="Home">
            <a:hlinkClick r:id="rId4" tooltip="Home"/>
          </p:cNvPr>
          <p:cNvPicPr>
            <a:picLocks noChangeAspect="1" noChangeArrowheads="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6008712"/>
            <a:ext cx="1524000" cy="762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822412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Personal statement</a:t>
            </a:r>
            <a:endParaRPr lang="en-US" dirty="0">
              <a:solidFill>
                <a:srgbClr val="C00000"/>
              </a:solidFill>
            </a:endParaRPr>
          </a:p>
        </p:txBody>
      </p:sp>
      <p:sp>
        <p:nvSpPr>
          <p:cNvPr id="3" name="Content Placeholder 2"/>
          <p:cNvSpPr>
            <a:spLocks noGrp="1"/>
          </p:cNvSpPr>
          <p:nvPr>
            <p:ph idx="1"/>
          </p:nvPr>
        </p:nvSpPr>
        <p:spPr/>
        <p:txBody>
          <a:bodyPr/>
          <a:lstStyle/>
          <a:p>
            <a:r>
              <a:rPr lang="en-US" dirty="0"/>
              <a:t>View the UC Video on the personal </a:t>
            </a:r>
            <a:r>
              <a:rPr lang="en-US" dirty="0" smtClean="0"/>
              <a:t>statement</a:t>
            </a:r>
          </a:p>
          <a:p>
            <a:pPr>
              <a:buNone/>
            </a:pPr>
            <a:r>
              <a:rPr lang="en-US" dirty="0" smtClean="0">
                <a:hlinkClick r:id="rId3"/>
              </a:rPr>
              <a:t>Personal Statement</a:t>
            </a:r>
            <a:endParaRPr lang="en-US" dirty="0"/>
          </a:p>
        </p:txBody>
      </p:sp>
      <p:pic>
        <p:nvPicPr>
          <p:cNvPr id="4" name="Picture 2" descr="Home">
            <a:hlinkClick r:id="rId4" tooltip="Home"/>
          </p:cNvPr>
          <p:cNvPicPr>
            <a:picLocks noChangeAspect="1" noChangeArrowheads="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6008712"/>
            <a:ext cx="1524000" cy="7620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2334296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00000"/>
                </a:solidFill>
              </a:rPr>
              <a:t>Brainstorm</a:t>
            </a:r>
            <a:endParaRPr lang="en-US" dirty="0">
              <a:solidFill>
                <a:srgbClr val="C00000"/>
              </a:solidFill>
            </a:endParaRPr>
          </a:p>
        </p:txBody>
      </p:sp>
      <p:sp>
        <p:nvSpPr>
          <p:cNvPr id="3" name="Content Placeholder 2"/>
          <p:cNvSpPr>
            <a:spLocks noGrp="1"/>
          </p:cNvSpPr>
          <p:nvPr>
            <p:ph idx="1"/>
          </p:nvPr>
        </p:nvSpPr>
        <p:spPr>
          <a:xfrm>
            <a:off x="457200" y="1219200"/>
            <a:ext cx="8229600" cy="5334000"/>
          </a:xfrm>
        </p:spPr>
        <p:txBody>
          <a:bodyPr>
            <a:normAutofit lnSpcReduction="10000"/>
          </a:bodyPr>
          <a:lstStyle/>
          <a:p>
            <a:endParaRPr lang="en-US" dirty="0" smtClean="0"/>
          </a:p>
          <a:p>
            <a:r>
              <a:rPr lang="en-US" dirty="0" smtClean="0"/>
              <a:t>Create a timeline of events that reflects your accomplishments in school positive (+) &amp; hardships you have overcome negative (-) i.e. clubs, leadership positions, illness etc.</a:t>
            </a:r>
          </a:p>
          <a:p>
            <a:endParaRPr lang="en-US" dirty="0" smtClean="0"/>
          </a:p>
          <a:p>
            <a:r>
              <a:rPr lang="en-US" dirty="0" smtClean="0"/>
              <a:t>Create a family tree of events.  For example, events that have shaped </a:t>
            </a:r>
            <a:r>
              <a:rPr lang="en-US" smtClean="0"/>
              <a:t>your family, </a:t>
            </a:r>
            <a:r>
              <a:rPr lang="en-US" dirty="0" smtClean="0"/>
              <a:t>1</a:t>
            </a:r>
            <a:r>
              <a:rPr lang="en-US" baseline="30000" dirty="0" smtClean="0"/>
              <a:t>st</a:t>
            </a:r>
            <a:r>
              <a:rPr lang="en-US" dirty="0" smtClean="0"/>
              <a:t> member to attend school, immigrating to the U.S., moving, growing up in the SJV, marriage, etc.  </a:t>
            </a:r>
          </a:p>
          <a:p>
            <a:endParaRPr lang="en-US" dirty="0"/>
          </a:p>
        </p:txBody>
      </p:sp>
      <p:pic>
        <p:nvPicPr>
          <p:cNvPr id="4" name="Picture 2" descr="r_181.jpg"/>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257198" y="62912"/>
            <a:ext cx="1684338" cy="168433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5" name="Picture 2" descr="Home">
            <a:hlinkClick r:id="rId4" tooltip="Home"/>
          </p:cNvPr>
          <p:cNvPicPr>
            <a:picLocks noChangeAspect="1" noChangeArrowheads="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3270" y="6286500"/>
            <a:ext cx="1143000" cy="5715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927336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928</TotalTime>
  <Words>1810</Words>
  <Application>Microsoft Macintosh PowerPoint</Application>
  <PresentationFormat>On-screen Show (4:3)</PresentationFormat>
  <Paragraphs>169</Paragraphs>
  <Slides>26</Slides>
  <Notes>26</Notes>
  <HiddenSlides>0</HiddenSlides>
  <MMClips>0</MMClips>
  <ScaleCrop>false</ScaleCrop>
  <HeadingPairs>
    <vt:vector size="4" baseType="variant">
      <vt:variant>
        <vt:lpstr>Design Template</vt:lpstr>
      </vt:variant>
      <vt:variant>
        <vt:i4>1</vt:i4>
      </vt:variant>
      <vt:variant>
        <vt:lpstr>Slide Titles</vt:lpstr>
      </vt:variant>
      <vt:variant>
        <vt:i4>26</vt:i4>
      </vt:variant>
    </vt:vector>
  </HeadingPairs>
  <TitlesOfParts>
    <vt:vector size="27" baseType="lpstr">
      <vt:lpstr>Office Theme</vt:lpstr>
      <vt:lpstr>Slide 1</vt:lpstr>
      <vt:lpstr>Slide 2</vt:lpstr>
      <vt:lpstr>Classroom standards</vt:lpstr>
      <vt:lpstr>    Objectives</vt:lpstr>
      <vt:lpstr>Rationale</vt:lpstr>
      <vt:lpstr>English-Language Arts Content Standards (11th &amp; 12th grade)</vt:lpstr>
      <vt:lpstr>Content Standards (cont.)</vt:lpstr>
      <vt:lpstr>Personal statement</vt:lpstr>
      <vt:lpstr>Brainstorm</vt:lpstr>
      <vt:lpstr>             </vt:lpstr>
      <vt:lpstr>Questions to ask yourself  before you write</vt:lpstr>
      <vt:lpstr>Group Activity</vt:lpstr>
      <vt:lpstr>Characteristics of a personal statement</vt:lpstr>
      <vt:lpstr>Characteristics of a personal  statement (cont.) </vt:lpstr>
      <vt:lpstr>UC Davis - Writing Prompt</vt:lpstr>
      <vt:lpstr>Example of a personal statement</vt:lpstr>
      <vt:lpstr>Example of a personal statement (cont.)</vt:lpstr>
      <vt:lpstr>Example of a personal statement (cont.)</vt:lpstr>
      <vt:lpstr>Practice writing a personal  statement</vt:lpstr>
      <vt:lpstr>Reflection Group Activity</vt:lpstr>
      <vt:lpstr>    Objectives</vt:lpstr>
      <vt:lpstr>Questions</vt:lpstr>
      <vt:lpstr>Works Cited</vt:lpstr>
      <vt:lpstr>Session Feedback</vt:lpstr>
      <vt:lpstr>Session Feedback</vt:lpstr>
      <vt:lpstr> Thank You!</vt:lpstr>
    </vt:vector>
  </TitlesOfParts>
  <Company>Fresno Unified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Windows User</dc:creator>
  <cp:lastModifiedBy>KSOEHD Lab User</cp:lastModifiedBy>
  <cp:revision>266</cp:revision>
  <cp:lastPrinted>2011-07-16T00:12:09Z</cp:lastPrinted>
  <dcterms:created xsi:type="dcterms:W3CDTF">2011-07-18T15:21:45Z</dcterms:created>
  <dcterms:modified xsi:type="dcterms:W3CDTF">2011-07-18T17:18:32Z</dcterms:modified>
</cp:coreProperties>
</file>